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 id="2147483847" r:id="rId2"/>
    <p:sldMasterId id="2147483857" r:id="rId3"/>
    <p:sldMasterId id="2147483879" r:id="rId4"/>
    <p:sldMasterId id="2147483915" r:id="rId5"/>
  </p:sldMasterIdLst>
  <p:notesMasterIdLst>
    <p:notesMasterId r:id="rId42"/>
  </p:notesMasterIdLst>
  <p:handoutMasterIdLst>
    <p:handoutMasterId r:id="rId43"/>
  </p:handoutMasterIdLst>
  <p:sldIdLst>
    <p:sldId id="654" r:id="rId6"/>
    <p:sldId id="873" r:id="rId7"/>
    <p:sldId id="925" r:id="rId8"/>
    <p:sldId id="943" r:id="rId9"/>
    <p:sldId id="879" r:id="rId10"/>
    <p:sldId id="911" r:id="rId11"/>
    <p:sldId id="912" r:id="rId12"/>
    <p:sldId id="929" r:id="rId13"/>
    <p:sldId id="926" r:id="rId14"/>
    <p:sldId id="882" r:id="rId15"/>
    <p:sldId id="934" r:id="rId16"/>
    <p:sldId id="935" r:id="rId17"/>
    <p:sldId id="937" r:id="rId18"/>
    <p:sldId id="938" r:id="rId19"/>
    <p:sldId id="939" r:id="rId20"/>
    <p:sldId id="940" r:id="rId21"/>
    <p:sldId id="924" r:id="rId22"/>
    <p:sldId id="883" r:id="rId23"/>
    <p:sldId id="884" r:id="rId24"/>
    <p:sldId id="886" r:id="rId25"/>
    <p:sldId id="931" r:id="rId26"/>
    <p:sldId id="888" r:id="rId27"/>
    <p:sldId id="889" r:id="rId28"/>
    <p:sldId id="891" r:id="rId29"/>
    <p:sldId id="892" r:id="rId30"/>
    <p:sldId id="893" r:id="rId31"/>
    <p:sldId id="894" r:id="rId32"/>
    <p:sldId id="895" r:id="rId33"/>
    <p:sldId id="896" r:id="rId34"/>
    <p:sldId id="900" r:id="rId35"/>
    <p:sldId id="899" r:id="rId36"/>
    <p:sldId id="901" r:id="rId37"/>
    <p:sldId id="933" r:id="rId38"/>
    <p:sldId id="903" r:id="rId39"/>
    <p:sldId id="904" r:id="rId40"/>
    <p:sldId id="872" r:id="rId41"/>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B5A26C-80F0-4560-AA34-5ED8E810D4C8}">
          <p14:sldIdLst>
            <p14:sldId id="654"/>
            <p14:sldId id="873"/>
            <p14:sldId id="925"/>
            <p14:sldId id="943"/>
            <p14:sldId id="879"/>
            <p14:sldId id="911"/>
            <p14:sldId id="912"/>
            <p14:sldId id="929"/>
            <p14:sldId id="926"/>
            <p14:sldId id="882"/>
            <p14:sldId id="934"/>
            <p14:sldId id="935"/>
            <p14:sldId id="937"/>
            <p14:sldId id="938"/>
            <p14:sldId id="939"/>
            <p14:sldId id="940"/>
            <p14:sldId id="924"/>
            <p14:sldId id="883"/>
            <p14:sldId id="884"/>
            <p14:sldId id="886"/>
            <p14:sldId id="931"/>
            <p14:sldId id="888"/>
            <p14:sldId id="889"/>
            <p14:sldId id="891"/>
            <p14:sldId id="892"/>
            <p14:sldId id="893"/>
            <p14:sldId id="894"/>
            <p14:sldId id="895"/>
            <p14:sldId id="896"/>
            <p14:sldId id="900"/>
            <p14:sldId id="899"/>
            <p14:sldId id="901"/>
            <p14:sldId id="933"/>
            <p14:sldId id="903"/>
            <p14:sldId id="904"/>
          </p14:sldIdLst>
        </p14:section>
        <p14:section name="Intro" id="{5F76E6C3-7F29-4671-9034-A2701637D2C5}">
          <p14:sldIdLst>
            <p14:sldId id="872"/>
          </p14:sldIdLst>
        </p14:section>
      </p14:sectionLst>
    </p:ext>
    <p:ext uri="{EFAFB233-063F-42B5-8137-9DF3F51BA10A}">
      <p15:sldGuideLst xmlns:p15="http://schemas.microsoft.com/office/powerpoint/2012/main">
        <p15:guide id="1" orient="horz" pos="3083">
          <p15:clr>
            <a:srgbClr val="A4A3A4"/>
          </p15:clr>
        </p15:guide>
        <p15:guide id="2" orient="horz" pos="743">
          <p15:clr>
            <a:srgbClr val="A4A3A4"/>
          </p15:clr>
        </p15:guide>
        <p15:guide id="3" orient="horz" pos="893">
          <p15:clr>
            <a:srgbClr val="A4A3A4"/>
          </p15:clr>
        </p15:guide>
        <p15:guide id="4" orient="horz" pos="438">
          <p15:clr>
            <a:srgbClr val="A4A3A4"/>
          </p15:clr>
        </p15:guide>
        <p15:guide id="5" orient="horz" pos="1671">
          <p15:clr>
            <a:srgbClr val="A4A3A4"/>
          </p15:clr>
        </p15:guide>
        <p15:guide id="6" orient="horz" pos="2236">
          <p15:clr>
            <a:srgbClr val="A4A3A4"/>
          </p15:clr>
        </p15:guide>
        <p15:guide id="7" orient="horz" pos="146">
          <p15:clr>
            <a:srgbClr val="A4A3A4"/>
          </p15:clr>
        </p15:guide>
        <p15:guide id="8" orient="horz" pos="2443">
          <p15:clr>
            <a:srgbClr val="A4A3A4"/>
          </p15:clr>
        </p15:guide>
        <p15:guide id="9" pos="1794">
          <p15:clr>
            <a:srgbClr val="A4A3A4"/>
          </p15:clr>
        </p15:guide>
        <p15:guide id="10" pos="2736">
          <p15:clr>
            <a:srgbClr val="A4A3A4"/>
          </p15:clr>
        </p15:guide>
        <p15:guide id="11" pos="202">
          <p15:clr>
            <a:srgbClr val="A4A3A4"/>
          </p15:clr>
        </p15:guide>
        <p15:guide id="12" pos="5322">
          <p15:clr>
            <a:srgbClr val="A4A3A4"/>
          </p15:clr>
        </p15:guide>
        <p15:guide id="13" pos="5625">
          <p15:clr>
            <a:srgbClr val="A4A3A4"/>
          </p15:clr>
        </p15:guide>
        <p15:guide id="14" pos="2878">
          <p15:clr>
            <a:srgbClr val="A4A3A4"/>
          </p15:clr>
        </p15:guide>
        <p15:guide id="15" pos="3555">
          <p15:clr>
            <a:srgbClr val="A4A3A4"/>
          </p15:clr>
        </p15:guide>
        <p15:guide id="16" pos="1965">
          <p15:clr>
            <a:srgbClr val="A4A3A4"/>
          </p15:clr>
        </p15:guide>
        <p15:guide id="17" pos="3723">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le" initials="" lastIdx="2" clrIdx="0"/>
  <p:cmAuthor id="1" name="Umeshwar Dayal" initials="UD" lastIdx="4" clrIdx="1"/>
  <p:cmAuthor id="2" name="Kathleen McHugh" initials="KM" lastIdx="4" clrIdx="2"/>
  <p:cmAuthor id="3" name="Marty Pittman" initials="MP" lastIdx="0" clrIdx="3"/>
  <p:cmAuthor id="4" name="Sharon Getz" initials="SG" lastIdx="3" clrIdx="4"/>
  <p:cmAuthor id="5" name="Danielle" initials="D"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5332"/>
    <a:srgbClr val="EE8A46"/>
    <a:srgbClr val="E5E8E8"/>
    <a:srgbClr val="0BA1CE"/>
    <a:srgbClr val="DFE4E4"/>
    <a:srgbClr val="FFFF66"/>
    <a:srgbClr val="000000"/>
    <a:srgbClr val="B9B8BB"/>
    <a:srgbClr val="8229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71" autoAdjust="0"/>
    <p:restoredTop sz="94129" autoAdjust="0"/>
  </p:normalViewPr>
  <p:slideViewPr>
    <p:cSldViewPr snapToGrid="0">
      <p:cViewPr varScale="1">
        <p:scale>
          <a:sx n="93" d="100"/>
          <a:sy n="93" d="100"/>
        </p:scale>
        <p:origin x="252" y="72"/>
      </p:cViewPr>
      <p:guideLst>
        <p:guide orient="horz" pos="3083"/>
        <p:guide orient="horz" pos="743"/>
        <p:guide orient="horz" pos="893"/>
        <p:guide orient="horz" pos="438"/>
        <p:guide orient="horz" pos="1671"/>
        <p:guide orient="horz" pos="2236"/>
        <p:guide orient="horz" pos="146"/>
        <p:guide orient="horz" pos="2443"/>
        <p:guide pos="1794"/>
        <p:guide pos="2736"/>
        <p:guide pos="202"/>
        <p:guide pos="5322"/>
        <p:guide pos="5625"/>
        <p:guide pos="2878"/>
        <p:guide pos="3555"/>
        <p:guide pos="1965"/>
        <p:guide pos="3723"/>
      </p:guideLst>
    </p:cSldViewPr>
  </p:slideViewPr>
  <p:outlineViewPr>
    <p:cViewPr>
      <p:scale>
        <a:sx n="33" d="100"/>
        <a:sy n="33" d="100"/>
      </p:scale>
      <p:origin x="0" y="3540"/>
    </p:cViewPr>
  </p:outlineViewPr>
  <p:notesTextViewPr>
    <p:cViewPr>
      <p:scale>
        <a:sx n="3" d="2"/>
        <a:sy n="3" d="2"/>
      </p:scale>
      <p:origin x="0" y="0"/>
    </p:cViewPr>
  </p:notesTextViewPr>
  <p:sorterViewPr>
    <p:cViewPr varScale="1">
      <p:scale>
        <a:sx n="1" d="1"/>
        <a:sy n="1" d="1"/>
      </p:scale>
      <p:origin x="0" y="-6252"/>
    </p:cViewPr>
  </p:sorterViewPr>
  <p:notesViewPr>
    <p:cSldViewPr snapToGrid="0" snapToObjects="1" showGuides="1">
      <p:cViewPr varScale="1">
        <p:scale>
          <a:sx n="127" d="100"/>
          <a:sy n="127" d="100"/>
        </p:scale>
        <p:origin x="4848" y="132"/>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GB" dirty="0">
              <a:latin typeface="HP Simplified"/>
              <a:cs typeface="HP Simplified"/>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A678B55-319B-2D4F-AE49-6C1B6E1A4DDA}" type="datetimeFigureOut">
              <a:rPr lang="en-US" smtClean="0">
                <a:latin typeface="HP Simplified"/>
                <a:cs typeface="HP Simplified"/>
              </a:rPr>
              <a:pPr/>
              <a:t>7/1/2016</a:t>
            </a:fld>
            <a:endParaRPr lang="en-GB" dirty="0">
              <a:latin typeface="HP Simplified"/>
              <a:cs typeface="HP Simplified"/>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GB" dirty="0">
              <a:latin typeface="HP Simplified"/>
              <a:cs typeface="HP Simplified"/>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91B27340-60F0-7D46-BC5B-91B08A318A82}" type="slidenum">
              <a:rPr lang="en-GB" smtClean="0">
                <a:latin typeface="HP Simplified"/>
                <a:cs typeface="HP Simplified"/>
              </a:rPr>
              <a:pPr/>
              <a:t>‹#›</a:t>
            </a:fld>
            <a:endParaRPr lang="en-GB" dirty="0">
              <a:latin typeface="HP Simplified"/>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HP Simplified"/>
                <a:cs typeface="HP Simplified"/>
              </a:defRPr>
            </a:lvl1pPr>
          </a:lstStyle>
          <a:p>
            <a:endParaRPr lang="en-GB"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HP Simplified"/>
                <a:cs typeface="HP Simplified"/>
              </a:defRPr>
            </a:lvl1pPr>
          </a:lstStyle>
          <a:p>
            <a:fld id="{2D9CAF8C-0805-8440-B43D-DCCAAA4D80CE}" type="datetimeFigureOut">
              <a:rPr lang="en-US" smtClean="0"/>
              <a:pPr/>
              <a:t>7/1/2016</a:t>
            </a:fld>
            <a:endParaRPr lang="en-GB"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GB"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HP Simplified"/>
                <a:cs typeface="HP Simplified"/>
              </a:defRPr>
            </a:lvl1pPr>
          </a:lstStyle>
          <a:p>
            <a:endParaRPr lang="en-GB"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HP Simplified"/>
                <a:cs typeface="HP Simplified"/>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HP Simplified"/>
        <a:ea typeface="+mn-ea"/>
        <a:cs typeface="HP Simplified"/>
      </a:defRPr>
    </a:lvl1pPr>
    <a:lvl2pPr marL="457200" algn="l" defTabSz="457200" rtl="0" eaLnBrk="1" latinLnBrk="0" hangingPunct="1">
      <a:defRPr sz="1200" kern="1200">
        <a:solidFill>
          <a:schemeClr val="tx1"/>
        </a:solidFill>
        <a:latin typeface="HP Simplified"/>
        <a:ea typeface="+mn-ea"/>
        <a:cs typeface="HP Simplified"/>
      </a:defRPr>
    </a:lvl2pPr>
    <a:lvl3pPr marL="914400" algn="l" defTabSz="457200" rtl="0" eaLnBrk="1" latinLnBrk="0" hangingPunct="1">
      <a:defRPr sz="1200" kern="1200">
        <a:solidFill>
          <a:schemeClr val="tx1"/>
        </a:solidFill>
        <a:latin typeface="HP Simplified"/>
        <a:ea typeface="+mn-ea"/>
        <a:cs typeface="HP Simplified"/>
      </a:defRPr>
    </a:lvl3pPr>
    <a:lvl4pPr marL="1371600" algn="l" defTabSz="457200" rtl="0" eaLnBrk="1" latinLnBrk="0" hangingPunct="1">
      <a:defRPr sz="1200" kern="1200">
        <a:solidFill>
          <a:schemeClr val="tx1"/>
        </a:solidFill>
        <a:latin typeface="HP Simplified"/>
        <a:ea typeface="+mn-ea"/>
        <a:cs typeface="HP Simplified"/>
      </a:defRPr>
    </a:lvl4pPr>
    <a:lvl5pPr marL="1828800" algn="l" defTabSz="457200" rtl="0" eaLnBrk="1" latinLnBrk="0" hangingPunct="1">
      <a:defRPr sz="1200" kern="1200">
        <a:solidFill>
          <a:schemeClr val="tx1"/>
        </a:solidFill>
        <a:latin typeface="HP Simplified"/>
        <a:ea typeface="+mn-ea"/>
        <a:cs typeface="HP Simplified"/>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pPr/>
              <a:t>1</a:t>
            </a:fld>
            <a:endParaRPr lang="en-GB" dirty="0"/>
          </a:p>
        </p:txBody>
      </p:sp>
    </p:spTree>
    <p:extLst>
      <p:ext uri="{BB962C8B-B14F-4D97-AF65-F5344CB8AC3E}">
        <p14:creationId xmlns:p14="http://schemas.microsoft.com/office/powerpoint/2010/main" val="244354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41E8EC-43F7-4B57-A88F-9D45C402D145}" type="slidenum">
              <a:rPr lang="en-US"/>
              <a:pPr/>
              <a:t>5</a:t>
            </a:fld>
            <a:endParaRPr lang="en-US"/>
          </a:p>
        </p:txBody>
      </p:sp>
      <p:sp>
        <p:nvSpPr>
          <p:cNvPr id="43010" name="Rectangle 2"/>
          <p:cNvSpPr>
            <a:spLocks noGrp="1" noRot="1" noChangeAspect="1" noChangeArrowheads="1" noTextEdit="1"/>
          </p:cNvSpPr>
          <p:nvPr>
            <p:ph type="sldImg"/>
          </p:nvPr>
        </p:nvSpPr>
        <p:spPr>
          <a:xfrm>
            <a:off x="2312988" y="523875"/>
            <a:ext cx="4664075" cy="2624138"/>
          </a:xfrm>
          <a:ln/>
        </p:spPr>
      </p:sp>
      <p:sp>
        <p:nvSpPr>
          <p:cNvPr id="43011" name="Rectangle 3"/>
          <p:cNvSpPr>
            <a:spLocks noGrp="1" noChangeArrowheads="1"/>
          </p:cNvSpPr>
          <p:nvPr>
            <p:ph type="body" idx="1"/>
          </p:nvPr>
        </p:nvSpPr>
        <p:spPr>
          <a:xfrm>
            <a:off x="1238250" y="3322638"/>
            <a:ext cx="6807200" cy="3151187"/>
          </a:xfrm>
        </p:spPr>
        <p:txBody>
          <a:bodyPr/>
          <a:lstStyle/>
          <a:p>
            <a:r>
              <a:rPr lang="en-US"/>
              <a:t>Apr 2007 Blue Gene /L with 4e3 processors ran a simulation of half a mouse brain (8 million neurons, up to 6300 synapses [no total synapse # provided]) for 10 seconds (only 1 s in the mouse brain).</a:t>
            </a:r>
          </a:p>
        </p:txBody>
      </p:sp>
    </p:spTree>
    <p:extLst>
      <p:ext uri="{BB962C8B-B14F-4D97-AF65-F5344CB8AC3E}">
        <p14:creationId xmlns:p14="http://schemas.microsoft.com/office/powerpoint/2010/main" val="2928484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HP Simplified"/>
              </a:rPr>
              <a:t>90% of a computer’s work is shuffling data between tiers. </a:t>
            </a:r>
          </a:p>
          <a:p>
            <a:r>
              <a:rPr lang="en-US" sz="1100" kern="1200" dirty="0" smtClean="0">
                <a:solidFill>
                  <a:schemeClr val="tx1"/>
                </a:solidFill>
                <a:effectLst/>
                <a:latin typeface="+mn-lt"/>
                <a:ea typeface="+mn-ea"/>
                <a:cs typeface="HP Simplified"/>
              </a:rPr>
              <a:t>Today, scientists, mathematicians and economists have had to spend their careers working out </a:t>
            </a:r>
            <a:r>
              <a:rPr lang="en-US" sz="1100" u="sng" kern="1200" dirty="0" smtClean="0">
                <a:solidFill>
                  <a:schemeClr val="tx1"/>
                </a:solidFill>
                <a:effectLst/>
                <a:latin typeface="+mn-lt"/>
                <a:ea typeface="+mn-ea"/>
                <a:cs typeface="HP Simplified"/>
              </a:rPr>
              <a:t>how</a:t>
            </a:r>
            <a:r>
              <a:rPr lang="en-US" sz="1100" kern="1200" dirty="0" smtClean="0">
                <a:solidFill>
                  <a:schemeClr val="tx1"/>
                </a:solidFill>
                <a:effectLst/>
                <a:latin typeface="+mn-lt"/>
                <a:ea typeface="+mn-ea"/>
                <a:cs typeface="HP Simplified"/>
              </a:rPr>
              <a:t> to perform their calculations instead of their actual work – translating simple equations into complex parallel processing tasks because the core/memory ratio is off</a:t>
            </a:r>
          </a:p>
          <a:p>
            <a:r>
              <a:rPr lang="en-US" sz="1100" kern="1200" dirty="0" smtClean="0">
                <a:solidFill>
                  <a:schemeClr val="tx1"/>
                </a:solidFill>
                <a:effectLst/>
                <a:latin typeface="+mn-lt"/>
                <a:ea typeface="+mn-ea"/>
                <a:cs typeface="HP Simplified"/>
              </a:rPr>
              <a:t>This picture is a simple version of the hierarchy. In some cases, it can be 9 or even 11 layers deep.  In geek land, we call this “the volatility chain”.</a:t>
            </a:r>
          </a:p>
          <a:p>
            <a:r>
              <a:rPr lang="en-US" sz="1100" kern="1200" dirty="0" smtClean="0">
                <a:solidFill>
                  <a:schemeClr val="tx1"/>
                </a:solidFill>
                <a:effectLst/>
                <a:latin typeface="+mn-lt"/>
                <a:ea typeface="+mn-ea"/>
                <a:cs typeface="HP Simplified"/>
              </a:rPr>
              <a:t>We’re going to throw out the memory hierarchy – universal memory collapses the time to solution</a:t>
            </a:r>
          </a:p>
          <a:p>
            <a:r>
              <a:rPr lang="en-US" sz="1100" kern="1200" dirty="0" smtClean="0">
                <a:solidFill>
                  <a:schemeClr val="tx1"/>
                </a:solidFill>
                <a:effectLst/>
                <a:latin typeface="+mn-lt"/>
                <a:ea typeface="+mn-ea"/>
                <a:cs typeface="HP Simplified"/>
              </a:rPr>
              <a:t>Stop wasting time and energy shuffling; enable massive data sets impossible today.</a:t>
            </a:r>
          </a:p>
          <a:p>
            <a:endParaRPr lang="en-US" sz="1100" kern="1200" dirty="0" smtClean="0">
              <a:solidFill>
                <a:schemeClr val="tx1"/>
              </a:solidFill>
              <a:effectLst/>
              <a:latin typeface="+mn-lt"/>
              <a:ea typeface="+mn-ea"/>
              <a:cs typeface="HP Simplified"/>
            </a:endParaRPr>
          </a:p>
          <a:p>
            <a:r>
              <a:rPr lang="en-US" sz="1200" kern="1200" dirty="0" smtClean="0">
                <a:solidFill>
                  <a:schemeClr val="tx1"/>
                </a:solidFill>
                <a:effectLst/>
                <a:latin typeface="+mn-lt"/>
                <a:ea typeface="+mn-ea"/>
              </a:rPr>
              <a:t>We</a:t>
            </a:r>
            <a:r>
              <a:rPr lang="en-US" sz="1200" kern="1200" baseline="0" dirty="0" smtClean="0">
                <a:solidFill>
                  <a:schemeClr val="tx1"/>
                </a:solidFill>
                <a:effectLst/>
                <a:latin typeface="+mn-lt"/>
                <a:ea typeface="+mn-ea"/>
              </a:rPr>
              <a:t>’ll use a blend of technologies to enable a rapid shift to Universal memory. </a:t>
            </a:r>
          </a:p>
          <a:p>
            <a:pPr marL="9144" indent="0">
              <a:buNone/>
            </a:pPr>
            <a:r>
              <a:rPr lang="en-US" sz="1200" kern="1200" baseline="0" dirty="0" smtClean="0">
                <a:solidFill>
                  <a:schemeClr val="tx1"/>
                </a:solidFill>
                <a:effectLst/>
                <a:latin typeface="+mn-lt"/>
                <a:ea typeface="+mn-ea"/>
              </a:rPr>
              <a:t>This lets us program for and realize the benefits of Universal Memory, bolting in different underlying technologies as they mature</a:t>
            </a:r>
          </a:p>
          <a:p>
            <a:pPr marL="9144" indent="0">
              <a:buNone/>
            </a:pPr>
            <a:r>
              <a:rPr lang="en-US" sz="1100" kern="1200" dirty="0" smtClean="0">
                <a:solidFill>
                  <a:schemeClr val="tx1"/>
                </a:solidFill>
                <a:effectLst/>
                <a:latin typeface="+mn-lt"/>
                <a:ea typeface="+mn-ea"/>
                <a:cs typeface="HP Simplified"/>
              </a:rPr>
              <a:t>We</a:t>
            </a:r>
            <a:r>
              <a:rPr lang="en-US" sz="1100" kern="1200" baseline="0" dirty="0" smtClean="0">
                <a:solidFill>
                  <a:schemeClr val="tx1"/>
                </a:solidFill>
                <a:effectLst/>
                <a:latin typeface="+mn-lt"/>
                <a:ea typeface="+mn-ea"/>
                <a:cs typeface="HP Simplified"/>
              </a:rPr>
              <a:t> believe </a:t>
            </a:r>
            <a:r>
              <a:rPr lang="en-US" sz="1100" kern="1200" dirty="0" err="1" smtClean="0">
                <a:solidFill>
                  <a:schemeClr val="tx1"/>
                </a:solidFill>
                <a:effectLst/>
                <a:latin typeface="+mn-lt"/>
                <a:ea typeface="+mn-ea"/>
                <a:cs typeface="HP Simplified"/>
              </a:rPr>
              <a:t>Memristor</a:t>
            </a:r>
            <a:r>
              <a:rPr lang="en-US" sz="1100" kern="1200" dirty="0" smtClean="0">
                <a:solidFill>
                  <a:schemeClr val="tx1"/>
                </a:solidFill>
                <a:effectLst/>
                <a:latin typeface="+mn-lt"/>
                <a:ea typeface="+mn-ea"/>
                <a:cs typeface="HP Simplified"/>
              </a:rPr>
              <a:t> is the best long-term</a:t>
            </a:r>
            <a:r>
              <a:rPr lang="en-US" sz="1100" kern="1200" baseline="0" dirty="0" smtClean="0">
                <a:solidFill>
                  <a:schemeClr val="tx1"/>
                </a:solidFill>
                <a:effectLst/>
                <a:latin typeface="+mn-lt"/>
                <a:ea typeface="+mn-ea"/>
                <a:cs typeface="HP Simplified"/>
              </a:rPr>
              <a:t> candidate. More on that later in the “making The Machine Real” section.</a:t>
            </a:r>
            <a:endParaRPr lang="en-US" sz="1100" kern="1200" dirty="0" smtClean="0">
              <a:solidFill>
                <a:schemeClr val="tx1"/>
              </a:solidFill>
              <a:effectLst/>
              <a:latin typeface="+mn-lt"/>
              <a:ea typeface="+mn-ea"/>
              <a:cs typeface="HP Simplified"/>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11</a:t>
            </a:fld>
            <a:endParaRPr lang="en-US"/>
          </a:p>
        </p:txBody>
      </p:sp>
    </p:spTree>
    <p:extLst>
      <p:ext uri="{BB962C8B-B14F-4D97-AF65-F5344CB8AC3E}">
        <p14:creationId xmlns:p14="http://schemas.microsoft.com/office/powerpoint/2010/main" val="1315304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HP Simplified"/>
              </a:rPr>
              <a:t>Here’s another way of looking at the shift:</a:t>
            </a:r>
          </a:p>
          <a:p>
            <a:pPr lvl="0"/>
            <a:r>
              <a:rPr lang="en-US" sz="1200" kern="1200" dirty="0" smtClean="0">
                <a:solidFill>
                  <a:schemeClr val="tx1"/>
                </a:solidFill>
                <a:effectLst/>
                <a:latin typeface="+mn-lt"/>
                <a:ea typeface="+mn-ea"/>
                <a:cs typeface="HP Simplified"/>
              </a:rPr>
              <a:t>Traditional computers chop up your information – the data – to  match the limitations of the processor</a:t>
            </a:r>
          </a:p>
          <a:p>
            <a:pPr lvl="1"/>
            <a:r>
              <a:rPr lang="en-US" sz="1200" kern="1200" dirty="0" smtClean="0">
                <a:solidFill>
                  <a:schemeClr val="tx1"/>
                </a:solidFill>
                <a:effectLst/>
                <a:latin typeface="+mn-lt"/>
                <a:ea typeface="+mn-ea"/>
                <a:cs typeface="HP Simplified"/>
              </a:rPr>
              <a:t>Processor as gatekeeper</a:t>
            </a:r>
          </a:p>
          <a:p>
            <a:pPr lvl="0"/>
            <a:r>
              <a:rPr lang="en-US" sz="1200" kern="1200" dirty="0" smtClean="0">
                <a:solidFill>
                  <a:schemeClr val="tx1"/>
                </a:solidFill>
                <a:effectLst/>
                <a:latin typeface="+mn-lt"/>
                <a:ea typeface="+mn-ea"/>
                <a:cs typeface="HP Simplified"/>
              </a:rPr>
              <a:t>We flip flips that around and puts the data first – bringing processing to the data</a:t>
            </a:r>
          </a:p>
          <a:p>
            <a:pPr lvl="1"/>
            <a:r>
              <a:rPr lang="en-US" sz="1200" kern="1200" dirty="0" smtClean="0">
                <a:solidFill>
                  <a:schemeClr val="tx1"/>
                </a:solidFill>
                <a:effectLst/>
                <a:latin typeface="+mn-lt"/>
                <a:ea typeface="+mn-ea"/>
                <a:cs typeface="HP Simplified"/>
              </a:rPr>
              <a:t>Processor almost irrelevant – can swap out to suit task</a:t>
            </a:r>
          </a:p>
          <a:p>
            <a:pPr lvl="0"/>
            <a:r>
              <a:rPr lang="en-US" sz="1200" kern="1200" dirty="0" smtClean="0">
                <a:solidFill>
                  <a:schemeClr val="tx1"/>
                </a:solidFill>
                <a:effectLst/>
                <a:latin typeface="+mn-lt"/>
                <a:ea typeface="+mn-ea"/>
                <a:cs typeface="HP Simplified"/>
              </a:rPr>
              <a:t>We</a:t>
            </a:r>
            <a:r>
              <a:rPr lang="en-US" sz="1200" kern="1200" baseline="0" dirty="0" smtClean="0">
                <a:solidFill>
                  <a:schemeClr val="tx1"/>
                </a:solidFill>
                <a:effectLst/>
                <a:latin typeface="+mn-lt"/>
                <a:ea typeface="+mn-ea"/>
                <a:cs typeface="HP Simplified"/>
              </a:rPr>
              <a:t> call this Memory-Driven Computing</a:t>
            </a:r>
            <a:endParaRPr lang="en-US" sz="1200" kern="1200" dirty="0" smtClean="0">
              <a:solidFill>
                <a:schemeClr val="tx1"/>
              </a:solidFill>
              <a:effectLst/>
              <a:latin typeface="+mn-lt"/>
              <a:ea typeface="+mn-ea"/>
              <a:cs typeface="HP Simplified"/>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HP Simplified"/>
            </a:endParaRPr>
          </a:p>
          <a:p>
            <a:r>
              <a:rPr lang="en-US" sz="1200" kern="1200" dirty="0" smtClean="0">
                <a:solidFill>
                  <a:schemeClr val="tx1"/>
                </a:solidFill>
                <a:effectLst/>
                <a:latin typeface="+mn-lt"/>
                <a:ea typeface="+mn-ea"/>
                <a:cs typeface="HP Simplified"/>
              </a:rPr>
              <a:t>SoC, universal memory and photonics are the key parts of the architecture of the future</a:t>
            </a:r>
          </a:p>
          <a:p>
            <a:r>
              <a:rPr lang="en-US" sz="1200" kern="1200" dirty="0" smtClean="0">
                <a:solidFill>
                  <a:schemeClr val="tx1"/>
                </a:solidFill>
                <a:effectLst/>
                <a:latin typeface="+mn-lt"/>
                <a:ea typeface="+mn-ea"/>
                <a:cs typeface="HP Simplified"/>
              </a:rPr>
              <a:t>With this architecture, we can ingest, store and manipulate truly massive datasets while simultaneously achieving multiple orders of magnitude less energy/bit</a:t>
            </a:r>
          </a:p>
          <a:p>
            <a:r>
              <a:rPr lang="en-US" sz="1200" kern="1200" dirty="0" smtClean="0">
                <a:solidFill>
                  <a:schemeClr val="tx1"/>
                </a:solidFill>
                <a:effectLst/>
                <a:latin typeface="+mn-lt"/>
                <a:ea typeface="+mn-ea"/>
                <a:cs typeface="HP Simplified"/>
              </a:rPr>
              <a:t>Q: What is HP doing here that is truly different?</a:t>
            </a:r>
          </a:p>
          <a:p>
            <a:r>
              <a:rPr lang="en-US" sz="1200" kern="1200" dirty="0" smtClean="0">
                <a:solidFill>
                  <a:schemeClr val="tx1"/>
                </a:solidFill>
                <a:effectLst/>
                <a:latin typeface="+mn-lt"/>
                <a:ea typeface="+mn-ea"/>
                <a:cs typeface="HP Simplified"/>
              </a:rPr>
              <a:t>A: New technologies are not substitutional -  we’re re-architecting</a:t>
            </a:r>
          </a:p>
          <a:p>
            <a:endParaRPr lang="en-US" dirty="0">
              <a:latin typeface="+mn-lt"/>
            </a:endParaRPr>
          </a:p>
        </p:txBody>
      </p:sp>
      <p:sp>
        <p:nvSpPr>
          <p:cNvPr id="4" name="Slide Number Placeholder 3"/>
          <p:cNvSpPr>
            <a:spLocks noGrp="1"/>
          </p:cNvSpPr>
          <p:nvPr>
            <p:ph type="sldNum" sz="quarter" idx="10"/>
          </p:nvPr>
        </p:nvSpPr>
        <p:spPr/>
        <p:txBody>
          <a:bodyPr/>
          <a:lstStyle/>
          <a:p>
            <a:fld id="{5BFEAE42-E3FE-4405-B7FC-4425D05B92A0}" type="slidenum">
              <a:rPr lang="en-US" smtClean="0"/>
              <a:pPr/>
              <a:t>12</a:t>
            </a:fld>
            <a:endParaRPr lang="en-US"/>
          </a:p>
        </p:txBody>
      </p:sp>
    </p:spTree>
    <p:extLst>
      <p:ext uri="{BB962C8B-B14F-4D97-AF65-F5344CB8AC3E}">
        <p14:creationId xmlns:p14="http://schemas.microsoft.com/office/powerpoint/2010/main" val="2432316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7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A8B726C-3CD6-4D84-8D6C-D80A792E91B0}" type="slidenum">
              <a:rPr lang="en-US" altLang="en-US" smtClean="0"/>
              <a:pPr>
                <a:spcBef>
                  <a:spcPct val="0"/>
                </a:spcBef>
              </a:pPr>
              <a:t>28</a:t>
            </a:fld>
            <a:endParaRPr lang="en-US" altLang="en-US" smtClean="0"/>
          </a:p>
        </p:txBody>
      </p:sp>
    </p:spTree>
    <p:extLst>
      <p:ext uri="{BB962C8B-B14F-4D97-AF65-F5344CB8AC3E}">
        <p14:creationId xmlns:p14="http://schemas.microsoft.com/office/powerpoint/2010/main" val="2362950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36</a:t>
            </a:fld>
            <a:endParaRPr lang="en-US" dirty="0"/>
          </a:p>
        </p:txBody>
      </p:sp>
    </p:spTree>
    <p:extLst>
      <p:ext uri="{BB962C8B-B14F-4D97-AF65-F5344CB8AC3E}">
        <p14:creationId xmlns:p14="http://schemas.microsoft.com/office/powerpoint/2010/main" val="774545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2.bin"/><Relationship Id="rId5" Type="http://schemas.openxmlformats.org/officeDocument/2006/relationships/tags" Target="../tags/tag4.xml"/><Relationship Id="rId10" Type="http://schemas.openxmlformats.org/officeDocument/2006/relationships/image" Target="../media/image5.png"/><Relationship Id="rId4" Type="http://schemas.openxmlformats.org/officeDocument/2006/relationships/tags" Target="../tags/tag3.xml"/><Relationship Id="rId9"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4.emf"/><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slideMaster" Target="../slideMasters/slideMaster2.xml"/><Relationship Id="rId4" Type="http://schemas.openxmlformats.org/officeDocument/2006/relationships/tags" Target="../tags/tag8.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chemeClr val="bg1"/>
                </a:solidFill>
                <a:latin typeface="HP Simplified"/>
                <a:cs typeface="HP Simplified"/>
              </a:rPr>
              <a:t>© Copyright 2015</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Hewlett-Packard Development Company, L.P. </a:t>
            </a:r>
            <a:r>
              <a:rPr lang="en-US" sz="700" b="0" i="0" baseline="0" dirty="0" smtClean="0">
                <a:solidFill>
                  <a:schemeClr val="bg1"/>
                </a:solidFill>
                <a:latin typeface="HP Simplified"/>
                <a:cs typeface="HP Simplified"/>
              </a:rPr>
              <a:t> </a:t>
            </a:r>
            <a:r>
              <a:rPr lang="en-US" sz="700" b="0" i="0" dirty="0" smtClean="0">
                <a:solidFill>
                  <a:schemeClr val="bg1"/>
                </a:solidFill>
                <a:latin typeface="HP Simplified"/>
                <a:cs typeface="HP Simplified"/>
              </a:rPr>
              <a:t>The information contained herein is subject to change without notice.</a:t>
            </a:r>
          </a:p>
        </p:txBody>
      </p:sp>
    </p:spTree>
    <p:extLst>
      <p:ext uri="{BB962C8B-B14F-4D97-AF65-F5344CB8AC3E}">
        <p14:creationId xmlns:p14="http://schemas.microsoft.com/office/powerpoint/2010/main" val="2000510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
        <p:nvSpPr>
          <p:cNvPr id="16" name="Title 1"/>
          <p:cNvSpPr>
            <a:spLocks noGrp="1"/>
          </p:cNvSpPr>
          <p:nvPr>
            <p:ph type="ctrTitle" hasCustomPrompt="1"/>
          </p:nvPr>
        </p:nvSpPr>
        <p:spPr bwMode="black">
          <a:xfrm>
            <a:off x="329184" y="237744"/>
            <a:ext cx="7222352" cy="2006703"/>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srgbClr val="B9B8BB"/>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174163963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40919"/>
            <a:ext cx="7222352" cy="2006703"/>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3305361"/>
            <a:ext cx="5148072" cy="649224"/>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62392626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46269690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9295688"/>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0531653"/>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29184" y="235063"/>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9184" y="1188720"/>
            <a:ext cx="4030662" cy="3219769"/>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188720"/>
            <a:ext cx="387826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10852719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7" y="1188000"/>
            <a:ext cx="3878263" cy="3222441"/>
          </a:xfrm>
        </p:spPr>
        <p:txBody>
          <a:bodyPr anchor="ctr"/>
          <a:lstStyle>
            <a:lvl1pPr algn="ctr">
              <a:defRPr b="0">
                <a:solidFill>
                  <a:schemeClr val="tx1"/>
                </a:solidFill>
              </a:defRPr>
            </a:lvl1pPr>
          </a:lstStyle>
          <a:p>
            <a:r>
              <a:rPr lang="en-US" dirty="0" smtClean="0"/>
              <a:t>Click icon to add picture</a:t>
            </a:r>
            <a:endParaRPr lang="en-US" dirty="0"/>
          </a:p>
        </p:txBody>
      </p:sp>
      <p:sp>
        <p:nvSpPr>
          <p:cNvPr id="7" name="Title 6"/>
          <p:cNvSpPr>
            <a:spLocks noGrp="1"/>
          </p:cNvSpPr>
          <p:nvPr>
            <p:ph type="title" hasCustomPrompt="1"/>
          </p:nvPr>
        </p:nvSpPr>
        <p:spPr bwMode="black">
          <a:xfrm>
            <a:off x="329184" y="235063"/>
            <a:ext cx="8458200" cy="429768"/>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0"/>
            <a:ext cx="4011612" cy="3219768"/>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367246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235063"/>
            <a:ext cx="8460105" cy="429768"/>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188720"/>
            <a:ext cx="2523744"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188720"/>
            <a:ext cx="2523744" cy="32226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188720"/>
            <a:ext cx="2527300" cy="32226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29184" y="751390"/>
            <a:ext cx="8460105"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03101699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pic>
        <p:nvPicPr>
          <p:cNvPr id="3" name="Picture 2" descr="HP_Blue_RGB_150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1289216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31105618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62525205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Discover 201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0"/>
            <a:ext cx="9144000" cy="5142161"/>
          </a:xfrm>
          <a:prstGeom prst="rect">
            <a:avLst/>
          </a:prstGeom>
        </p:spPr>
      </p:pic>
      <p:sp>
        <p:nvSpPr>
          <p:cNvPr id="12" name="Rectangle 11"/>
          <p:cNvSpPr/>
          <p:nvPr userDrawn="1"/>
        </p:nvSpPr>
        <p:spPr>
          <a:xfrm>
            <a:off x="-7988" y="-10090"/>
            <a:ext cx="9151988" cy="5143500"/>
          </a:xfrm>
          <a:prstGeom prst="rect">
            <a:avLst/>
          </a:prstGeom>
          <a:solidFill>
            <a:schemeClr val="accent1">
              <a:alpha val="71000"/>
            </a:schemeClr>
          </a:solidFill>
          <a:ln>
            <a:noFill/>
          </a:ln>
          <a:effectLst/>
        </p:spPr>
        <p:style>
          <a:lnRef idx="1">
            <a:schemeClr val="accent1"/>
          </a:lnRef>
          <a:fillRef idx="3">
            <a:schemeClr val="accent1"/>
          </a:fillRef>
          <a:effectRef idx="2">
            <a:schemeClr val="accent1"/>
          </a:effectRef>
          <a:fontRef idx="minor">
            <a:schemeClr val="lt1"/>
          </a:fontRef>
        </p:style>
        <p:txBody>
          <a:bodyPr lIns="91338" tIns="45669" rIns="91338" bIns="45669" anchor="ctr"/>
          <a:lstStyle/>
          <a:p>
            <a:pPr algn="ctr" defTabSz="815066" fontAlgn="base">
              <a:spcBef>
                <a:spcPct val="0"/>
              </a:spcBef>
              <a:spcAft>
                <a:spcPct val="0"/>
              </a:spcAft>
              <a:defRPr/>
            </a:pPr>
            <a:r>
              <a:rPr lang="en-US" sz="1600" dirty="0">
                <a:solidFill>
                  <a:prstClr val="white"/>
                </a:solidFill>
              </a:rPr>
              <a:t>  </a:t>
            </a:r>
          </a:p>
        </p:txBody>
      </p:sp>
    </p:spTree>
    <p:extLst>
      <p:ext uri="{BB962C8B-B14F-4D97-AF65-F5344CB8AC3E}">
        <p14:creationId xmlns:p14="http://schemas.microsoft.com/office/powerpoint/2010/main" val="28358033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a:xfrm>
            <a:off x="454818" y="342748"/>
            <a:ext cx="2270363" cy="914552"/>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342873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bwMode="black">
          <a:xfrm>
            <a:off x="454818" y="342748"/>
            <a:ext cx="2270363" cy="914552"/>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1750772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7814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46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dirty="0"/>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32770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grpSp>
        <p:nvGrpSpPr>
          <p:cNvPr id="12" name="Group 11"/>
          <p:cNvGrpSpPr/>
          <p:nvPr/>
        </p:nvGrpSpPr>
        <p:grpSpPr>
          <a:xfrm>
            <a:off x="457705" y="4686301"/>
            <a:ext cx="727103" cy="292893"/>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224541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347005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C07C5E14-300D-4720-B5FE-54C7D96D4160}"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spTree>
    <p:extLst>
      <p:ext uri="{BB962C8B-B14F-4D97-AF65-F5344CB8AC3E}">
        <p14:creationId xmlns:p14="http://schemas.microsoft.com/office/powerpoint/2010/main" val="1445129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BC7BE07D-E945-4DDF-8452-20009392BF2F}"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spTree>
    <p:extLst>
      <p:ext uri="{BB962C8B-B14F-4D97-AF65-F5344CB8AC3E}">
        <p14:creationId xmlns:p14="http://schemas.microsoft.com/office/powerpoint/2010/main" val="128050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123167746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grpSp>
        <p:nvGrpSpPr>
          <p:cNvPr id="7" name="Group 6"/>
          <p:cNvGrpSpPr/>
          <p:nvPr/>
        </p:nvGrpSpPr>
        <p:grpSpPr>
          <a:xfrm>
            <a:off x="457705" y="4686301"/>
            <a:ext cx="727103" cy="29289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EFA54ACD-BEB7-4258-A5F3-653792456C00}"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31270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grpSp>
        <p:nvGrpSpPr>
          <p:cNvPr id="7" name="Group 6"/>
          <p:cNvGrpSpPr/>
          <p:nvPr/>
        </p:nvGrpSpPr>
        <p:grpSpPr>
          <a:xfrm>
            <a:off x="456011" y="4686301"/>
            <a:ext cx="727103" cy="292893"/>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2399C1EB-F401-4F7B-BD9C-AAA165C9F3D7}"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a:pPr/>
              <a:t>‹#›</a:t>
            </a:fld>
            <a:endParaRPr dirty="0"/>
          </a:p>
        </p:txBody>
      </p:sp>
    </p:spTree>
    <p:extLst>
      <p:ext uri="{BB962C8B-B14F-4D97-AF65-F5344CB8AC3E}">
        <p14:creationId xmlns:p14="http://schemas.microsoft.com/office/powerpoint/2010/main" val="394076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July 1, 2016</a:t>
            </a:fld>
            <a:endParaRPr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11140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03973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82615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60948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July 1, 2016</a:t>
            </a:fld>
            <a:endParaRPr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dirty="0"/>
          </a:p>
        </p:txBody>
      </p:sp>
      <p:sp>
        <p:nvSpPr>
          <p:cNvPr id="5" name="Slide Number Placeholder 4"/>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62120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F763D2-AF56-4C60-80C7-7D8FC051005C}" type="datetime4">
              <a:rPr lang="en-US" smtClean="0"/>
              <a:t>July 1, 2016</a:t>
            </a:fld>
            <a:endParaRPr dirty="0"/>
          </a:p>
        </p:txBody>
      </p:sp>
      <p:sp>
        <p:nvSpPr>
          <p:cNvPr id="3" name="Footer Placeholder 2"/>
          <p:cNvSpPr>
            <a:spLocks noGrp="1"/>
          </p:cNvSpPr>
          <p:nvPr>
            <p:ph type="ftr" sz="quarter" idx="11"/>
          </p:nvPr>
        </p:nvSpPr>
        <p:spPr/>
        <p:txBody>
          <a:bodyPr/>
          <a:lstStyle/>
          <a:p>
            <a:r>
              <a:rPr lang="en-US" dirty="0" smtClean="0"/>
              <a:t>Private | Confidential | Internal Use Only </a:t>
            </a:r>
            <a:endParaRPr dirty="0"/>
          </a:p>
        </p:txBody>
      </p:sp>
      <p:sp>
        <p:nvSpPr>
          <p:cNvPr id="4" name="Slide Number Placeholder 3"/>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83678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40852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July 1, 2016</a:t>
            </a:fld>
            <a:endParaRPr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9514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18045613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July 1, 2016</a:t>
            </a:fld>
            <a:endParaRPr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dirty="0"/>
          </a:p>
        </p:txBody>
      </p:sp>
      <p:sp>
        <p:nvSpPr>
          <p:cNvPr id="9" name="Slide Number Placeholder 8"/>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82283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164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74832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81981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68955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56097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25723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26571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8430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July 1, 2016</a:t>
            </a:fld>
            <a:endParaRPr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dirty="0"/>
          </a:p>
        </p:txBody>
      </p:sp>
      <p:sp>
        <p:nvSpPr>
          <p:cNvPr id="7" name="Slide Number Placeholder 6"/>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426364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69616731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
        <p:nvSpPr>
          <p:cNvPr id="9" name="Date Placeholder 8"/>
          <p:cNvSpPr>
            <a:spLocks noGrp="1"/>
          </p:cNvSpPr>
          <p:nvPr>
            <p:ph type="dt" sz="half" idx="15"/>
          </p:nvPr>
        </p:nvSpPr>
        <p:spPr/>
        <p:txBody>
          <a:bodyPr/>
          <a:lstStyle/>
          <a:p>
            <a:fld id="{FB395617-A7D9-4AE8-82B6-3D0A191CDCBE}" type="datetime4">
              <a:rPr lang="en-US" smtClean="0"/>
              <a:t>July 1, 2016</a:t>
            </a:fld>
            <a:endParaRPr dirty="0"/>
          </a:p>
        </p:txBody>
      </p:sp>
      <p:sp>
        <p:nvSpPr>
          <p:cNvPr id="12" name="Footer Placeholder 11"/>
          <p:cNvSpPr>
            <a:spLocks noGrp="1"/>
          </p:cNvSpPr>
          <p:nvPr>
            <p:ph type="ftr" sz="quarter" idx="16"/>
          </p:nvPr>
        </p:nvSpPr>
        <p:spPr/>
        <p:txBody>
          <a:bodyPr/>
          <a:lstStyle/>
          <a:p>
            <a:r>
              <a:rPr lang="en-US" dirty="0" smtClean="0"/>
              <a:t>Private | Confidential | Internal Use Only </a:t>
            </a:r>
            <a:endParaRPr dirty="0"/>
          </a:p>
        </p:txBody>
      </p:sp>
      <p:sp>
        <p:nvSpPr>
          <p:cNvPr id="13" name="Slide Number Placeholder 12"/>
          <p:cNvSpPr>
            <a:spLocks noGrp="1"/>
          </p:cNvSpPr>
          <p:nvPr>
            <p:ph type="sldNum" sz="quarter" idx="17"/>
          </p:nvPr>
        </p:nvSpPr>
        <p:spPr/>
        <p:txBody>
          <a:bodyPr/>
          <a:lstStyle/>
          <a:p>
            <a:fld id="{B016F8AB-BCEA-4347-8BA6-BE776009BC89}" type="slidenum">
              <a:rPr/>
              <a:pPr/>
              <a:t>‹#›</a:t>
            </a:fld>
            <a:endParaRPr dirty="0"/>
          </a:p>
        </p:txBody>
      </p:sp>
    </p:spTree>
    <p:extLst>
      <p:ext uri="{BB962C8B-B14F-4D97-AF65-F5344CB8AC3E}">
        <p14:creationId xmlns:p14="http://schemas.microsoft.com/office/powerpoint/2010/main" val="157890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grpSp>
        <p:nvGrpSpPr>
          <p:cNvPr id="7" name="Group 6"/>
          <p:cNvGrpSpPr/>
          <p:nvPr/>
        </p:nvGrpSpPr>
        <p:grpSpPr>
          <a:xfrm>
            <a:off x="454818" y="342748"/>
            <a:ext cx="2270363" cy="914552"/>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9381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1380077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72400" y="389427"/>
            <a:ext cx="914399" cy="4182573"/>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389427"/>
            <a:ext cx="7258050" cy="418257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July 1, 2016</a:t>
            </a:fld>
            <a:endParaRPr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dirty="0"/>
          </a:p>
        </p:txBody>
      </p:sp>
      <p:sp>
        <p:nvSpPr>
          <p:cNvPr id="6" name="Slide Number Placeholder 5"/>
          <p:cNvSpPr>
            <a:spLocks noGrp="1"/>
          </p:cNvSpPr>
          <p:nvPr>
            <p:ph type="sldNum" sz="quarter" idx="12"/>
          </p:nvPr>
        </p:nvSpPr>
        <p:spPr/>
        <p:txBody>
          <a:bodyPr/>
          <a:lstStyle/>
          <a:p>
            <a:fld id="{B016F8AB-BCEA-4347-8BA6-BE776009BC89}" type="slidenum">
              <a:rPr/>
              <a:t>‹#›</a:t>
            </a:fld>
            <a:endParaRPr dirty="0"/>
          </a:p>
        </p:txBody>
      </p:sp>
    </p:spTree>
    <p:extLst>
      <p:ext uri="{BB962C8B-B14F-4D97-AF65-F5344CB8AC3E}">
        <p14:creationId xmlns:p14="http://schemas.microsoft.com/office/powerpoint/2010/main" val="326108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289828734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238328"/>
            <a:ext cx="7222352" cy="2006703"/>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4535424"/>
            <a:ext cx="365736" cy="365736"/>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1015455897"/>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a:xfrm>
            <a:off x="454818" y="342748"/>
            <a:ext cx="2270363" cy="914552"/>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7573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Title Slide with Dark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sp>
        <p:nvSpPr>
          <p:cNvPr id="12" name="Text Placeholder 7"/>
          <p:cNvSpPr>
            <a:spLocks noGrp="1"/>
          </p:cNvSpPr>
          <p:nvPr>
            <p:ph type="body" sz="quarter" idx="13" hasCustomPrompt="1"/>
          </p:nvPr>
        </p:nvSpPr>
        <p:spPr>
          <a:xfrm>
            <a:off x="454817" y="4366376"/>
            <a:ext cx="4117184" cy="254411"/>
          </a:xfrm>
        </p:spPr>
        <p:txBody>
          <a:bodyPr>
            <a:noAutofit/>
          </a:bodyPr>
          <a:lstStyle>
            <a:lvl1pPr marL="0" indent="0">
              <a:spcBef>
                <a:spcPts val="0"/>
              </a:spcBef>
              <a:buNone/>
              <a:defRPr sz="1500" baseline="0">
                <a:solidFill>
                  <a:schemeClr val="tx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7" name="Group 6"/>
          <p:cNvGrpSpPr/>
          <p:nvPr/>
        </p:nvGrpSpPr>
        <p:grpSpPr bwMode="black">
          <a:xfrm>
            <a:off x="454818" y="342748"/>
            <a:ext cx="2270363" cy="914552"/>
            <a:chOff x="3578225" y="1146175"/>
            <a:chExt cx="5038725" cy="2111375"/>
          </a:xfrm>
          <a:solidFill>
            <a:schemeClr val="tx1"/>
          </a:solidFill>
        </p:grpSpPr>
        <p:sp>
          <p:nvSpPr>
            <p:cNvPr id="8" name="Freeform 5"/>
            <p:cNvSpPr>
              <a:spLocks noEditPoints="1"/>
            </p:cNvSpPr>
            <p:nvPr/>
          </p:nvSpPr>
          <p:spPr bwMode="black">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black">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2308810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04770"/>
            <a:ext cx="6856214" cy="524330"/>
          </a:xfrm>
        </p:spPr>
        <p:txBody>
          <a:bodyPr wrap="square">
            <a:noAutofit/>
          </a:bodyPr>
          <a:lstStyle>
            <a:lvl1pPr marL="0" indent="0">
              <a:spcBef>
                <a:spcPts val="0"/>
              </a:spcBef>
              <a:buFontTx/>
              <a:buNone/>
              <a:defRPr sz="33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1" name="Text Placeholder 9"/>
          <p:cNvSpPr>
            <a:spLocks noGrp="1"/>
          </p:cNvSpPr>
          <p:nvPr>
            <p:ph type="body" sz="quarter" idx="14"/>
          </p:nvPr>
        </p:nvSpPr>
        <p:spPr>
          <a:xfrm>
            <a:off x="456010" y="4343400"/>
            <a:ext cx="6856214" cy="342900"/>
          </a:xfrm>
        </p:spPr>
        <p:txBody>
          <a:bodyPr wrap="square">
            <a:noAutofit/>
          </a:bodyPr>
          <a:lstStyle>
            <a:lvl1pPr marL="0" indent="0">
              <a:spcBef>
                <a:spcPts val="0"/>
              </a:spcBef>
              <a:buFontTx/>
              <a:buNone/>
              <a:defRPr sz="21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12" name="Text Placeholder 7"/>
          <p:cNvSpPr>
            <a:spLocks noGrp="1"/>
          </p:cNvSpPr>
          <p:nvPr>
            <p:ph type="body" sz="quarter" idx="15" hasCustomPrompt="1"/>
          </p:nvPr>
        </p:nvSpPr>
        <p:spPr>
          <a:xfrm>
            <a:off x="5951642" y="342900"/>
            <a:ext cx="2735158" cy="265585"/>
          </a:xfrm>
        </p:spPr>
        <p:txBody>
          <a:bodyPr>
            <a:noAutofit/>
          </a:bodyPr>
          <a:lstStyle>
            <a:lvl1pPr marL="0" indent="0" algn="r">
              <a:spcBef>
                <a:spcPts val="0"/>
              </a:spcBef>
              <a:buNone/>
              <a:defRPr sz="1500" baseline="0">
                <a:solidFill>
                  <a:schemeClr val="accent5"/>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date</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49258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0"/>
            <a:ext cx="6171008" cy="1452012"/>
          </a:xfrm>
        </p:spPr>
        <p:txBody>
          <a:bodyPr anchor="t">
            <a:noAutofit/>
          </a:bodyPr>
          <a:lstStyle>
            <a:lvl1pPr>
              <a:lnSpc>
                <a:spcPct val="80000"/>
              </a:lnSpc>
              <a:defRPr sz="5400"/>
            </a:lvl1pPr>
          </a:lstStyle>
          <a:p>
            <a:r>
              <a:rPr lang="en-US" smtClean="0"/>
              <a:t>Click to edit Master title style</a:t>
            </a:r>
            <a:endParaRPr/>
          </a:p>
        </p:txBody>
      </p:sp>
      <p:sp>
        <p:nvSpPr>
          <p:cNvPr id="3" name="Text Placeholder 2"/>
          <p:cNvSpPr>
            <a:spLocks noGrp="1"/>
          </p:cNvSpPr>
          <p:nvPr>
            <p:ph type="body" idx="1"/>
          </p:nvPr>
        </p:nvSpPr>
        <p:spPr>
          <a:xfrm>
            <a:off x="457201" y="1909212"/>
            <a:ext cx="6171008" cy="456320"/>
          </a:xfrm>
        </p:spPr>
        <p:txBody>
          <a:bodyPr>
            <a:noAutofit/>
          </a:bodyPr>
          <a:lstStyle>
            <a:lvl1pPr marL="0" indent="0">
              <a:spcBef>
                <a:spcPts val="450"/>
              </a:spcBef>
              <a:buNone/>
              <a:defRPr sz="135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654495-4BF5-4727-99D4-DFD1D0597350}"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5959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mp;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58677740"/>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late Section Header">
    <p:spTree>
      <p:nvGrpSpPr>
        <p:cNvPr id="1" name=""/>
        <p:cNvGrpSpPr/>
        <p:nvPr/>
      </p:nvGrpSpPr>
      <p:grpSpPr>
        <a:xfrm>
          <a:off x="0" y="0"/>
          <a:ext cx="0" cy="0"/>
          <a:chOff x="0" y="0"/>
          <a:chExt cx="0" cy="0"/>
        </a:xfrm>
      </p:grpSpPr>
      <p:sp>
        <p:nvSpPr>
          <p:cNvPr id="7" name="Rectangle 6"/>
          <p:cNvSpPr/>
          <p:nvPr/>
        </p:nvSpPr>
        <p:spPr bwMode="blackWhite">
          <a:xfrm>
            <a:off x="456010" y="456605"/>
            <a:ext cx="8228528" cy="41148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dirty="0"/>
          </a:p>
        </p:txBody>
      </p:sp>
      <p:sp>
        <p:nvSpPr>
          <p:cNvPr id="2" name="Title 1"/>
          <p:cNvSpPr>
            <a:spLocks noGrp="1"/>
          </p:cNvSpPr>
          <p:nvPr>
            <p:ph type="title"/>
          </p:nvPr>
        </p:nvSpPr>
        <p:spPr>
          <a:xfrm>
            <a:off x="741760" y="742950"/>
            <a:ext cx="6171008" cy="452893"/>
          </a:xfrm>
        </p:spPr>
        <p:txBody>
          <a:bodyPr anchor="t">
            <a:noAutofit/>
          </a:bodyPr>
          <a:lstStyle>
            <a:lvl1pPr>
              <a:lnSpc>
                <a:spcPct val="90000"/>
              </a:lnSpc>
              <a:defRPr sz="300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741760" y="1200664"/>
            <a:ext cx="6171008" cy="400050"/>
          </a:xfrm>
        </p:spPr>
        <p:txBody>
          <a:bodyPr>
            <a:noAutofit/>
          </a:bodyPr>
          <a:lstStyle>
            <a:lvl1pPr marL="0" indent="0">
              <a:spcBef>
                <a:spcPts val="0"/>
              </a:spcBef>
              <a:buNone/>
              <a:defRPr sz="24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4A90477-F864-462B-BF44-00D67B14D858}"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23854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Green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6E08157-2DC9-4745-A7A9-7046A8583708}"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a:t>
            </a:fld>
            <a:endParaRPr lang="en-US"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grpSp>
        <p:nvGrpSpPr>
          <p:cNvPr id="12" name="Group 11"/>
          <p:cNvGrpSpPr/>
          <p:nvPr/>
        </p:nvGrpSpPr>
        <p:grpSpPr>
          <a:xfrm>
            <a:off x="457705" y="4686301"/>
            <a:ext cx="727103" cy="292893"/>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4"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151034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Purple Frame Divider">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DD7D378-E709-4062-9715-39E79557A063}"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a:t>
            </a:fld>
            <a:endParaRPr lang="en-US"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35840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Slate Turquois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C07C5E14-300D-4720-B5FE-54C7D96D4160}"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lang="en-US" smtClean="0"/>
              <a:pPr/>
              <a:t>‹#›</a:t>
            </a:fld>
            <a:endParaRPr lang="en-US"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spTree>
    <p:extLst>
      <p:ext uri="{BB962C8B-B14F-4D97-AF65-F5344CB8AC3E}">
        <p14:creationId xmlns:p14="http://schemas.microsoft.com/office/powerpoint/2010/main" val="212873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late Orange Frame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432197"/>
          </a:xfrm>
        </p:spPr>
        <p:txBody>
          <a:bodyPr>
            <a:noAutofit/>
          </a:bodyPr>
          <a:lstStyle>
            <a:lvl1pPr>
              <a:defRPr sz="3000"/>
            </a:lvl1pPr>
          </a:lstStyle>
          <a:p>
            <a:r>
              <a:rPr lang="en-US" smtClean="0"/>
              <a:t>Click to edit Master title style</a:t>
            </a:r>
            <a:endParaRPr/>
          </a:p>
        </p:txBody>
      </p:sp>
      <p:sp>
        <p:nvSpPr>
          <p:cNvPr id="11" name="Text Placeholder 9"/>
          <p:cNvSpPr>
            <a:spLocks noGrp="1"/>
          </p:cNvSpPr>
          <p:nvPr>
            <p:ph type="body" sz="quarter" idx="14"/>
          </p:nvPr>
        </p:nvSpPr>
        <p:spPr>
          <a:xfrm>
            <a:off x="456011" y="2361901"/>
            <a:ext cx="6171008" cy="400050"/>
          </a:xfrm>
        </p:spPr>
        <p:txBody>
          <a:bodyPr>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8" name="Group 7"/>
          <p:cNvGrpSpPr/>
          <p:nvPr/>
        </p:nvGrpSpPr>
        <p:grpSpPr>
          <a:xfrm>
            <a:off x="457705" y="4686301"/>
            <a:ext cx="727103" cy="292893"/>
            <a:chOff x="3578225" y="1146175"/>
            <a:chExt cx="5038725" cy="2111375"/>
          </a:xfrm>
          <a:solidFill>
            <a:srgbClr val="FFFFFF"/>
          </a:solidFill>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2"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BC7BE07D-E945-4DDF-8452-20009392BF2F}"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lang="en-US" smtClean="0"/>
              <a:pPr/>
              <a:t>‹#›</a:t>
            </a:fld>
            <a:endParaRPr lang="en-US" dirty="0"/>
          </a:p>
        </p:txBody>
      </p:sp>
      <p:sp>
        <p:nvSpPr>
          <p:cNvPr id="10" name="Freeform 9"/>
          <p:cNvSpPr/>
          <p:nvPr/>
        </p:nvSpPr>
        <p:spPr>
          <a:xfrm>
            <a:off x="456010" y="347114"/>
            <a:ext cx="8239601" cy="1468026"/>
          </a:xfrm>
          <a:custGeom>
            <a:avLst/>
            <a:gdLst>
              <a:gd name="connsiteX0" fmla="*/ 188969 w 10986134"/>
              <a:gd name="connsiteY0" fmla="*/ 176957 h 1957368"/>
              <a:gd name="connsiteX1" fmla="*/ 188969 w 10986134"/>
              <a:gd name="connsiteY1" fmla="*/ 1768399 h 1957368"/>
              <a:gd name="connsiteX2" fmla="*/ 10797165 w 10986134"/>
              <a:gd name="connsiteY2" fmla="*/ 1768399 h 1957368"/>
              <a:gd name="connsiteX3" fmla="*/ 10797165 w 10986134"/>
              <a:gd name="connsiteY3" fmla="*/ 176957 h 1957368"/>
              <a:gd name="connsiteX4" fmla="*/ 10797165 w 10986134"/>
              <a:gd name="connsiteY4" fmla="*/ 0 h 1957368"/>
              <a:gd name="connsiteX5" fmla="*/ 10986134 w 10986134"/>
              <a:gd name="connsiteY5" fmla="*/ 0 h 1957368"/>
              <a:gd name="connsiteX6" fmla="*/ 10986134 w 10986134"/>
              <a:gd name="connsiteY6" fmla="*/ 1957368 h 1957368"/>
              <a:gd name="connsiteX7" fmla="*/ 10971369 w 10986134"/>
              <a:gd name="connsiteY7" fmla="*/ 1957368 h 1957368"/>
              <a:gd name="connsiteX8" fmla="*/ 10797165 w 10986134"/>
              <a:gd name="connsiteY8" fmla="*/ 1957368 h 1957368"/>
              <a:gd name="connsiteX9" fmla="*/ 188969 w 10986134"/>
              <a:gd name="connsiteY9" fmla="*/ 1957368 h 1957368"/>
              <a:gd name="connsiteX10" fmla="*/ 14764 w 10986134"/>
              <a:gd name="connsiteY10" fmla="*/ 1957368 h 1957368"/>
              <a:gd name="connsiteX11" fmla="*/ 0 w 10986134"/>
              <a:gd name="connsiteY11" fmla="*/ 1957368 h 1957368"/>
              <a:gd name="connsiteX12" fmla="*/ 0 w 10986134"/>
              <a:gd name="connsiteY12" fmla="*/ 0 h 1957368"/>
              <a:gd name="connsiteX13" fmla="*/ 14764 w 10986134"/>
              <a:gd name="connsiteY13" fmla="*/ 0 h 1957368"/>
              <a:gd name="connsiteX14" fmla="*/ 188969 w 10986134"/>
              <a:gd name="connsiteY14" fmla="*/ 0 h 1957368"/>
              <a:gd name="connsiteX15" fmla="*/ 10797165 w 10986134"/>
              <a:gd name="connsiteY15" fmla="*/ 0 h 195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6134" h="1957368">
                <a:moveTo>
                  <a:pt x="188969" y="176957"/>
                </a:moveTo>
                <a:lnTo>
                  <a:pt x="188969" y="1768399"/>
                </a:lnTo>
                <a:lnTo>
                  <a:pt x="10797165" y="1768399"/>
                </a:lnTo>
                <a:lnTo>
                  <a:pt x="10797165" y="176957"/>
                </a:lnTo>
                <a:close/>
                <a:moveTo>
                  <a:pt x="10797165" y="0"/>
                </a:moveTo>
                <a:lnTo>
                  <a:pt x="10986134" y="0"/>
                </a:lnTo>
                <a:lnTo>
                  <a:pt x="10986134" y="1957368"/>
                </a:lnTo>
                <a:lnTo>
                  <a:pt x="10971369" y="1957368"/>
                </a:lnTo>
                <a:lnTo>
                  <a:pt x="10797165" y="1957368"/>
                </a:lnTo>
                <a:lnTo>
                  <a:pt x="188969" y="1957368"/>
                </a:lnTo>
                <a:lnTo>
                  <a:pt x="14764" y="1957368"/>
                </a:lnTo>
                <a:lnTo>
                  <a:pt x="0" y="1957368"/>
                </a:lnTo>
                <a:lnTo>
                  <a:pt x="0" y="0"/>
                </a:lnTo>
                <a:lnTo>
                  <a:pt x="14764" y="0"/>
                </a:lnTo>
                <a:lnTo>
                  <a:pt x="188969" y="0"/>
                </a:lnTo>
                <a:lnTo>
                  <a:pt x="10797165" y="0"/>
                </a:lnTo>
                <a:close/>
              </a:path>
            </a:pathLst>
          </a:cu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90000"/>
              </a:lnSpc>
            </a:pPr>
            <a:endParaRPr sz="1350" dirty="0"/>
          </a:p>
        </p:txBody>
      </p:sp>
    </p:spTree>
    <p:extLst>
      <p:ext uri="{BB962C8B-B14F-4D97-AF65-F5344CB8AC3E}">
        <p14:creationId xmlns:p14="http://schemas.microsoft.com/office/powerpoint/2010/main" val="1419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baseline="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dirty="0"/>
              <a:t>Click </a:t>
            </a:r>
            <a:r>
              <a:rPr lang="en-US" dirty="0" smtClean="0"/>
              <a:t>to add quoted person’s name, title, company</a:t>
            </a:r>
            <a:endParaRPr dirty="0"/>
          </a:p>
        </p:txBody>
      </p:sp>
      <p:grpSp>
        <p:nvGrpSpPr>
          <p:cNvPr id="7" name="Group 6"/>
          <p:cNvGrpSpPr/>
          <p:nvPr/>
        </p:nvGrpSpPr>
        <p:grpSpPr>
          <a:xfrm>
            <a:off x="457705" y="4686301"/>
            <a:ext cx="727103" cy="292893"/>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EFA54ACD-BEB7-4258-A5F3-653792456C00}"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186298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late Quot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7410" y="285750"/>
            <a:ext cx="7092553" cy="1714500"/>
          </a:xfrm>
        </p:spPr>
        <p:txBody>
          <a:bodyPr>
            <a:noAutofit/>
          </a:bodyPr>
          <a:lstStyle>
            <a:lvl1pPr marL="288036" indent="-288036">
              <a:lnSpc>
                <a:spcPct val="80000"/>
              </a:lnSpc>
              <a:defRPr sz="4500"/>
            </a:lvl1pPr>
          </a:lstStyle>
          <a:p>
            <a:r>
              <a:rPr lang="en-US" dirty="0" smtClean="0"/>
              <a:t>“Click to add quote here. Type quotation marks before and after text.”</a:t>
            </a:r>
            <a:endParaRPr dirty="0"/>
          </a:p>
        </p:txBody>
      </p:sp>
      <p:sp>
        <p:nvSpPr>
          <p:cNvPr id="6" name="Text Placeholder 9"/>
          <p:cNvSpPr>
            <a:spLocks noGrp="1"/>
          </p:cNvSpPr>
          <p:nvPr>
            <p:ph type="body" sz="quarter" idx="14" hasCustomPrompt="1"/>
          </p:nvPr>
        </p:nvSpPr>
        <p:spPr>
          <a:xfrm>
            <a:off x="546039" y="2114550"/>
            <a:ext cx="6773923" cy="1028700"/>
          </a:xfrm>
        </p:spPr>
        <p:txBody>
          <a:bodyPr>
            <a:noAutofit/>
          </a:bodyPr>
          <a:lstStyle>
            <a:lvl1pPr marL="0" indent="0">
              <a:spcBef>
                <a:spcPts val="0"/>
              </a:spcBef>
              <a:buFontTx/>
              <a:buNone/>
              <a:defRPr sz="15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dirty="0" smtClean="0"/>
              <a:t>Click to add quoted person’s name, title, company</a:t>
            </a:r>
            <a:endParaRPr lang="en-US" dirty="0"/>
          </a:p>
        </p:txBody>
      </p:sp>
      <p:grpSp>
        <p:nvGrpSpPr>
          <p:cNvPr id="7" name="Group 6"/>
          <p:cNvGrpSpPr/>
          <p:nvPr/>
        </p:nvGrpSpPr>
        <p:grpSpPr>
          <a:xfrm>
            <a:off x="456011" y="4686301"/>
            <a:ext cx="727103" cy="292893"/>
            <a:chOff x="3578225" y="1146175"/>
            <a:chExt cx="5038725" cy="2111375"/>
          </a:xfrm>
          <a:solidFill>
            <a:schemeClr val="tx1"/>
          </a:solidFill>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
        <p:nvSpPr>
          <p:cNvPr id="3" name="Date Placeholder 2"/>
          <p:cNvSpPr>
            <a:spLocks noGrp="1"/>
          </p:cNvSpPr>
          <p:nvPr>
            <p:ph type="dt" sz="half" idx="10"/>
          </p:nvPr>
        </p:nvSpPr>
        <p:spPr/>
        <p:txBody>
          <a:bodyPr/>
          <a:lstStyle/>
          <a:p>
            <a:fld id="{2399C1EB-F401-4F7B-BD9C-AAA165C9F3D7}"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436385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Date Placeholder 1"/>
          <p:cNvSpPr>
            <a:spLocks noGrp="1"/>
          </p:cNvSpPr>
          <p:nvPr>
            <p:ph type="dt" sz="half" idx="10"/>
          </p:nvPr>
        </p:nvSpPr>
        <p:spPr/>
        <p:txBody>
          <a:bodyPr/>
          <a:lstStyle/>
          <a:p>
            <a:fld id="{ECF1CC87-9C4B-4D13-B529-5EAF641302E2}" type="datetime4">
              <a:rPr lang="en-US" smtClean="0"/>
              <a:t>July 1, 2016</a:t>
            </a:fld>
            <a:endParaRPr lang="en-US"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324771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Content Placeholder 2"/>
          <p:cNvSpPr>
            <a:spLocks noGrp="1"/>
          </p:cNvSpPr>
          <p:nvPr>
            <p:ph idx="1"/>
          </p:nvPr>
        </p:nvSpPr>
        <p:spPr>
          <a:xfrm>
            <a:off x="457200" y="1143001"/>
            <a:ext cx="8227338" cy="3428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EFA413A-E630-4377-B30C-3545E98CC867}"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109687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ubtitle, 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wrap="square">
            <a:noAutofit/>
          </a:bodyPr>
          <a:lstStyle>
            <a:lvl1pPr>
              <a:defRPr baseline="0"/>
            </a:lvl1pPr>
          </a:lstStyle>
          <a:p>
            <a:r>
              <a:rPr/>
              <a:t>Click to add one-line title</a:t>
            </a:r>
          </a:p>
        </p:txBody>
      </p:sp>
      <p:sp>
        <p:nvSpPr>
          <p:cNvPr id="8"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7"/>
          <p:cNvSpPr>
            <a:spLocks noGrp="1"/>
          </p:cNvSpPr>
          <p:nvPr>
            <p:ph type="body" sz="quarter" idx="14" hasCustomPrompt="1"/>
          </p:nvPr>
        </p:nvSpPr>
        <p:spPr>
          <a:xfrm>
            <a:off x="457201" y="1143000"/>
            <a:ext cx="8227457" cy="285750"/>
          </a:xfrm>
        </p:spPr>
        <p:txBody>
          <a:bodyPr>
            <a:noAutofit/>
          </a:bodyPr>
          <a:lstStyle>
            <a:lvl1pPr marL="0" indent="0">
              <a:spcBef>
                <a:spcPts val="0"/>
              </a:spcBef>
              <a:buNone/>
              <a:defRPr sz="1800" b="1"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heading</a:t>
            </a:r>
          </a:p>
        </p:txBody>
      </p:sp>
      <p:sp>
        <p:nvSpPr>
          <p:cNvPr id="3" name="Content Placeholder 2"/>
          <p:cNvSpPr>
            <a:spLocks noGrp="1"/>
          </p:cNvSpPr>
          <p:nvPr>
            <p:ph idx="1"/>
          </p:nvPr>
        </p:nvSpPr>
        <p:spPr>
          <a:xfrm>
            <a:off x="457200" y="1483615"/>
            <a:ext cx="8227338" cy="30883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D33DC54-2A66-493A-80B5-8303FBA5D0AD}"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1420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NEW Title only">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94" name="think-cell Slide" r:id="rId8" imgW="360" imgH="360" progId="TCLayout.ActiveDocument.1">
                  <p:embed/>
                </p:oleObj>
              </mc:Choice>
              <mc:Fallback>
                <p:oleObj name="think-cell Slide" r:id="rId8" imgW="360" imgH="360" progId="TCLayout.ActiveDocument.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8"/>
          <p:cNvSpPr txBox="1">
            <a:spLocks noChangeArrowheads="1"/>
          </p:cNvSpPr>
          <p:nvPr>
            <p:custDataLst>
              <p:tags r:id="rId3"/>
            </p:custDataLst>
          </p:nvPr>
        </p:nvSpPr>
        <p:spPr bwMode="auto">
          <a:xfrm>
            <a:off x="444500" y="4759325"/>
            <a:ext cx="80121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HP Simplified" pitchFamily="34" charset="0"/>
              </a:defRPr>
            </a:lvl1pPr>
            <a:lvl2pPr marL="742950" indent="-285750">
              <a:defRPr>
                <a:solidFill>
                  <a:schemeClr val="tx1"/>
                </a:solidFill>
                <a:latin typeface="HP Simplified" pitchFamily="34" charset="0"/>
              </a:defRPr>
            </a:lvl2pPr>
            <a:lvl3pPr marL="1143000" indent="-228600">
              <a:defRPr>
                <a:solidFill>
                  <a:schemeClr val="tx1"/>
                </a:solidFill>
                <a:latin typeface="HP Simplified" pitchFamily="34" charset="0"/>
              </a:defRPr>
            </a:lvl3pPr>
            <a:lvl4pPr marL="1600200" indent="-228600">
              <a:defRPr>
                <a:solidFill>
                  <a:schemeClr val="tx1"/>
                </a:solidFill>
                <a:latin typeface="HP Simplified" pitchFamily="34" charset="0"/>
              </a:defRPr>
            </a:lvl4pPr>
            <a:lvl5pPr marL="2057400" indent="-228600">
              <a:defRPr>
                <a:solidFill>
                  <a:schemeClr val="tx1"/>
                </a:solidFill>
                <a:latin typeface="HP Simplified" pitchFamily="34" charset="0"/>
              </a:defRPr>
            </a:lvl5pPr>
            <a:lvl6pPr marL="2514600" indent="-228600" defTabSz="457200" fontAlgn="base">
              <a:spcBef>
                <a:spcPct val="0"/>
              </a:spcBef>
              <a:spcAft>
                <a:spcPct val="0"/>
              </a:spcAft>
              <a:defRPr>
                <a:solidFill>
                  <a:schemeClr val="tx1"/>
                </a:solidFill>
                <a:latin typeface="HP Simplified" pitchFamily="34" charset="0"/>
              </a:defRPr>
            </a:lvl6pPr>
            <a:lvl7pPr marL="2971800" indent="-228600" defTabSz="457200" fontAlgn="base">
              <a:spcBef>
                <a:spcPct val="0"/>
              </a:spcBef>
              <a:spcAft>
                <a:spcPct val="0"/>
              </a:spcAft>
              <a:defRPr>
                <a:solidFill>
                  <a:schemeClr val="tx1"/>
                </a:solidFill>
                <a:latin typeface="HP Simplified" pitchFamily="34" charset="0"/>
              </a:defRPr>
            </a:lvl7pPr>
            <a:lvl8pPr marL="3429000" indent="-228600" defTabSz="457200" fontAlgn="base">
              <a:spcBef>
                <a:spcPct val="0"/>
              </a:spcBef>
              <a:spcAft>
                <a:spcPct val="0"/>
              </a:spcAft>
              <a:defRPr>
                <a:solidFill>
                  <a:schemeClr val="tx1"/>
                </a:solidFill>
                <a:latin typeface="HP Simplified" pitchFamily="34" charset="0"/>
              </a:defRPr>
            </a:lvl8pPr>
            <a:lvl9pPr marL="3886200" indent="-228600" defTabSz="457200" fontAlgn="base">
              <a:spcBef>
                <a:spcPct val="0"/>
              </a:spcBef>
              <a:spcAft>
                <a:spcPct val="0"/>
              </a:spcAft>
              <a:defRPr>
                <a:solidFill>
                  <a:schemeClr val="tx1"/>
                </a:solidFill>
                <a:latin typeface="HP Simplified" pitchFamily="34" charset="0"/>
              </a:defRPr>
            </a:lvl9pPr>
          </a:lstStyle>
          <a:p>
            <a:r>
              <a:rPr lang="en-US" sz="700" dirty="0">
                <a:solidFill>
                  <a:srgbClr val="B9B8BB"/>
                </a:solidFill>
                <a:ea typeface="HP Simplified" pitchFamily="34" charset="0"/>
                <a:cs typeface="HP Simplified" pitchFamily="34" charset="0"/>
              </a:rPr>
              <a:t>© </a:t>
            </a:r>
            <a:r>
              <a:rPr lang="en-US" sz="700" dirty="0" smtClean="0">
                <a:solidFill>
                  <a:srgbClr val="B9B8BB"/>
                </a:solidFill>
                <a:ea typeface="HP Simplified" pitchFamily="34" charset="0"/>
                <a:cs typeface="HP Simplified" pitchFamily="34" charset="0"/>
              </a:rPr>
              <a:t>Copyright 2014 </a:t>
            </a:r>
            <a:r>
              <a:rPr lang="en-US" sz="700" dirty="0">
                <a:solidFill>
                  <a:srgbClr val="B9B8BB"/>
                </a:solidFill>
                <a:ea typeface="HP Simplified" pitchFamily="34" charset="0"/>
                <a:cs typeface="HP Simplified" pitchFamily="34" charset="0"/>
              </a:rPr>
              <a:t>Hewlett-Packard Development Company, L.P.  The information contained herein is subject to change without notice.</a:t>
            </a:r>
          </a:p>
        </p:txBody>
      </p:sp>
      <p:sp>
        <p:nvSpPr>
          <p:cNvPr id="5" name="TextBox 7"/>
          <p:cNvSpPr txBox="1">
            <a:spLocks noChangeArrowheads="1"/>
          </p:cNvSpPr>
          <p:nvPr>
            <p:custDataLst>
              <p:tags r:id="rId4"/>
            </p:custDataLst>
          </p:nvPr>
        </p:nvSpPr>
        <p:spPr bwMode="gray">
          <a:xfrm>
            <a:off x="328613" y="4787900"/>
            <a:ext cx="323850" cy="14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nchor="ctr"/>
          <a:lstStyle>
            <a:lvl1pPr>
              <a:defRPr>
                <a:solidFill>
                  <a:schemeClr val="tx1"/>
                </a:solidFill>
                <a:latin typeface="HP Simplified" pitchFamily="34" charset="0"/>
              </a:defRPr>
            </a:lvl1pPr>
            <a:lvl2pPr marL="742950" indent="-285750">
              <a:defRPr>
                <a:solidFill>
                  <a:schemeClr val="tx1"/>
                </a:solidFill>
                <a:latin typeface="HP Simplified" pitchFamily="34" charset="0"/>
              </a:defRPr>
            </a:lvl2pPr>
            <a:lvl3pPr marL="1143000" indent="-228600">
              <a:defRPr>
                <a:solidFill>
                  <a:schemeClr val="tx1"/>
                </a:solidFill>
                <a:latin typeface="HP Simplified" pitchFamily="34" charset="0"/>
              </a:defRPr>
            </a:lvl3pPr>
            <a:lvl4pPr marL="1600200" indent="-228600">
              <a:defRPr>
                <a:solidFill>
                  <a:schemeClr val="tx1"/>
                </a:solidFill>
                <a:latin typeface="HP Simplified" pitchFamily="34" charset="0"/>
              </a:defRPr>
            </a:lvl4pPr>
            <a:lvl5pPr marL="2057400" indent="-228600">
              <a:defRPr>
                <a:solidFill>
                  <a:schemeClr val="tx1"/>
                </a:solidFill>
                <a:latin typeface="HP Simplified" pitchFamily="34" charset="0"/>
              </a:defRPr>
            </a:lvl5pPr>
            <a:lvl6pPr marL="2514600" indent="-228600" fontAlgn="base">
              <a:spcBef>
                <a:spcPct val="0"/>
              </a:spcBef>
              <a:spcAft>
                <a:spcPct val="0"/>
              </a:spcAft>
              <a:defRPr>
                <a:solidFill>
                  <a:schemeClr val="tx1"/>
                </a:solidFill>
                <a:latin typeface="HP Simplified" pitchFamily="34" charset="0"/>
              </a:defRPr>
            </a:lvl6pPr>
            <a:lvl7pPr marL="2971800" indent="-228600" fontAlgn="base">
              <a:spcBef>
                <a:spcPct val="0"/>
              </a:spcBef>
              <a:spcAft>
                <a:spcPct val="0"/>
              </a:spcAft>
              <a:defRPr>
                <a:solidFill>
                  <a:schemeClr val="tx1"/>
                </a:solidFill>
                <a:latin typeface="HP Simplified" pitchFamily="34" charset="0"/>
              </a:defRPr>
            </a:lvl7pPr>
            <a:lvl8pPr marL="3429000" indent="-228600" fontAlgn="base">
              <a:spcBef>
                <a:spcPct val="0"/>
              </a:spcBef>
              <a:spcAft>
                <a:spcPct val="0"/>
              </a:spcAft>
              <a:defRPr>
                <a:solidFill>
                  <a:schemeClr val="tx1"/>
                </a:solidFill>
                <a:latin typeface="HP Simplified" pitchFamily="34" charset="0"/>
              </a:defRPr>
            </a:lvl8pPr>
            <a:lvl9pPr marL="3886200" indent="-228600" fontAlgn="base">
              <a:spcBef>
                <a:spcPct val="0"/>
              </a:spcBef>
              <a:spcAft>
                <a:spcPct val="0"/>
              </a:spcAft>
              <a:defRPr>
                <a:solidFill>
                  <a:schemeClr val="tx1"/>
                </a:solidFill>
                <a:latin typeface="HP Simplified" pitchFamily="34" charset="0"/>
              </a:defRPr>
            </a:lvl9pPr>
          </a:lstStyle>
          <a:p>
            <a:pPr defTabSz="914400"/>
            <a:fld id="{B3B7B25F-1A6F-453C-BA6C-6EFF398AAC8F}" type="slidenum">
              <a:rPr lang="en-US" sz="700">
                <a:solidFill>
                  <a:srgbClr val="B9B8BB"/>
                </a:solidFill>
                <a:ea typeface="HP Simplified" pitchFamily="34" charset="0"/>
                <a:cs typeface="HP Simplified" pitchFamily="34" charset="0"/>
              </a:rPr>
              <a:pPr defTabSz="914400"/>
              <a:t>‹#›</a:t>
            </a:fld>
            <a:endParaRPr lang="en-US" sz="700" dirty="0">
              <a:solidFill>
                <a:srgbClr val="B9B8BB"/>
              </a:solidFill>
              <a:ea typeface="HP Simplified" pitchFamily="34" charset="0"/>
              <a:cs typeface="HP Simplified" pitchFamily="34" charset="0"/>
            </a:endParaRPr>
          </a:p>
        </p:txBody>
      </p:sp>
      <p:pic>
        <p:nvPicPr>
          <p:cNvPr id="6" name="Picture 3" descr="HP_Blue_RGB_150_SM.png"/>
          <p:cNvPicPr>
            <a:picLocks noChangeAspect="1"/>
          </p:cNvPicPr>
          <p:nvPr>
            <p:custDataLst>
              <p:tags r:id="rId5"/>
            </p:custDataLst>
          </p:nvPr>
        </p:nvPicPr>
        <p:blipFill>
          <a:blip r:embed="rId10">
            <a:extLst>
              <a:ext uri="{28A0092B-C50C-407E-A947-70E740481C1C}">
                <a14:useLocalDpi xmlns:a14="http://schemas.microsoft.com/office/drawing/2010/main"/>
              </a:ext>
            </a:extLst>
          </a:blip>
          <a:srcRect/>
          <a:stretch>
            <a:fillRect/>
          </a:stretch>
        </p:blipFill>
        <p:spPr bwMode="auto">
          <a:xfrm>
            <a:off x="8504238" y="4535488"/>
            <a:ext cx="3651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9" hidden="1"/>
          <p:cNvGraphicFramePr>
            <a:graphicFrameLocks noChangeAspect="1"/>
          </p:cNvGraphicFramePr>
          <p:nvPr userDrawn="1">
            <p:custDataLst>
              <p:tags r:id="rId6"/>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95" name="think-cell Slide" r:id="rId11" imgW="360" imgH="360" progId="TCLayout.ActiveDocument.1">
                  <p:embed/>
                </p:oleObj>
              </mc:Choice>
              <mc:Fallback>
                <p:oleObj name="think-cell Slide" r:id="rId11" imgW="360" imgH="360" progId="TCLayout.ActiveDocument.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6"/>
          <p:cNvSpPr>
            <a:spLocks noGrp="1"/>
          </p:cNvSpPr>
          <p:nvPr>
            <p:ph type="title"/>
          </p:nvPr>
        </p:nvSpPr>
        <p:spPr bwMode="black">
          <a:xfrm>
            <a:off x="331470" y="235064"/>
            <a:ext cx="8117206" cy="430887"/>
          </a:xfrm>
        </p:spPr>
        <p:txBody>
          <a:bodyPr>
            <a:noAutofit/>
          </a:bodyPr>
          <a:lstStyle>
            <a:lvl1pPr>
              <a:defRPr b="1" i="0">
                <a:solidFill>
                  <a:srgbClr val="000000"/>
                </a:solidFill>
                <a:latin typeface="HP Simplified" pitchFamily="34" charset="0"/>
                <a:cs typeface="HP Simplified" pitchFamily="34" charset="0"/>
              </a:defRPr>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904123199"/>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6B45FFC-9EEF-4E69-85F5-C8F54747804D}"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418633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Date Placeholder 2"/>
          <p:cNvSpPr>
            <a:spLocks noGrp="1"/>
          </p:cNvSpPr>
          <p:nvPr>
            <p:ph type="dt" sz="half" idx="10"/>
          </p:nvPr>
        </p:nvSpPr>
        <p:spPr/>
        <p:txBody>
          <a:bodyPr/>
          <a:lstStyle/>
          <a:p>
            <a:fld id="{684E3265-88A3-4C30-AE11-BFDF645909E9}" type="datetime4">
              <a:rPr lang="en-US" smtClean="0"/>
              <a:t>July 1, 2016</a:t>
            </a:fld>
            <a:endParaRPr lang="en-US" dirty="0"/>
          </a:p>
        </p:txBody>
      </p:sp>
      <p:sp>
        <p:nvSpPr>
          <p:cNvPr id="4" name="Footer Placeholder 3"/>
          <p:cNvSpPr>
            <a:spLocks noGrp="1"/>
          </p:cNvSpPr>
          <p:nvPr>
            <p:ph type="ftr" sz="quarter" idx="11"/>
          </p:nvPr>
        </p:nvSpPr>
        <p:spPr/>
        <p:txBody>
          <a:bodyPr/>
          <a:lstStyle/>
          <a:p>
            <a:r>
              <a:rPr lang="en-US" dirty="0" smtClean="0"/>
              <a:t>Private | Confidential | Internal Use Only </a:t>
            </a:r>
            <a:endParaRPr lang="en-US" dirty="0"/>
          </a:p>
        </p:txBody>
      </p:sp>
      <p:sp>
        <p:nvSpPr>
          <p:cNvPr id="5" name="Slide Number Placeholder 4"/>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182317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C853A8-1CF5-4118-9D6D-C132E8FC53CB}" type="datetimeFigureOut">
              <a:rPr lang="en-US" smtClean="0">
                <a:solidFill>
                  <a:srgbClr val="E5E8E8">
                    <a:lumMod val="75000"/>
                  </a:srgbClr>
                </a:solidFill>
              </a:rPr>
              <a:pPr/>
              <a:t>7/1/2016</a:t>
            </a:fld>
            <a:endParaRPr lang="en-US" dirty="0">
              <a:solidFill>
                <a:srgbClr val="E5E8E8">
                  <a:lumMod val="75000"/>
                </a:srgbClr>
              </a:solidFill>
            </a:endParaRPr>
          </a:p>
        </p:txBody>
      </p:sp>
      <p:sp>
        <p:nvSpPr>
          <p:cNvPr id="3" name="Footer Placeholder 2"/>
          <p:cNvSpPr>
            <a:spLocks noGrp="1"/>
          </p:cNvSpPr>
          <p:nvPr>
            <p:ph type="ftr" sz="quarter" idx="11"/>
          </p:nvPr>
        </p:nvSpPr>
        <p:spPr/>
        <p:txBody>
          <a:bodyPr/>
          <a:lstStyle/>
          <a:p>
            <a:endParaRPr lang="en-US" dirty="0">
              <a:solidFill>
                <a:srgbClr val="E5E8E8">
                  <a:lumMod val="75000"/>
                </a:srgbClr>
              </a:solidFill>
            </a:endParaRPr>
          </a:p>
        </p:txBody>
      </p:sp>
      <p:sp>
        <p:nvSpPr>
          <p:cNvPr id="4" name="Slide Number Placeholder 3"/>
          <p:cNvSpPr>
            <a:spLocks noGrp="1"/>
          </p:cNvSpPr>
          <p:nvPr>
            <p:ph type="sldNum" sz="quarter" idx="12"/>
          </p:nvPr>
        </p:nvSpPr>
        <p:spPr/>
        <p:txBody>
          <a:bodyPr/>
          <a:lstStyle/>
          <a:p>
            <a:fld id="{00DE720E-C72B-42F0-AD69-52D60E3C605E}" type="slidenum">
              <a:rPr lang="en-US" smtClean="0">
                <a:solidFill>
                  <a:srgbClr val="E5E8E8">
                    <a:lumMod val="75000"/>
                  </a:srgbClr>
                </a:solidFill>
              </a:rPr>
              <a:pPr/>
              <a:t>‹#›</a:t>
            </a:fld>
            <a:endParaRPr lang="en-US" dirty="0">
              <a:solidFill>
                <a:srgbClr val="E5E8E8">
                  <a:lumMod val="75000"/>
                </a:srgbClr>
              </a:solidFill>
            </a:endParaRPr>
          </a:p>
        </p:txBody>
      </p:sp>
    </p:spTree>
    <p:extLst>
      <p:ext uri="{BB962C8B-B14F-4D97-AF65-F5344CB8AC3E}">
        <p14:creationId xmlns:p14="http://schemas.microsoft.com/office/powerpoint/2010/main" val="85598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Content Placeholder 2"/>
          <p:cNvSpPr>
            <a:spLocks noGrp="1"/>
          </p:cNvSpPr>
          <p:nvPr>
            <p:ph sz="half" idx="1"/>
          </p:nvPr>
        </p:nvSpPr>
        <p:spPr>
          <a:xfrm>
            <a:off x="457081"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6898" y="1143000"/>
            <a:ext cx="397764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05039DC-98B3-47E6-AD46-BA5B72AD8B4A}"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193773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Two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Text Placeholder 2"/>
          <p:cNvSpPr>
            <a:spLocks noGrp="1"/>
          </p:cNvSpPr>
          <p:nvPr>
            <p:ph type="body" idx="1" hasCustomPrompt="1"/>
          </p:nvPr>
        </p:nvSpPr>
        <p:spPr>
          <a:xfrm>
            <a:off x="457200"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2999"/>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8750"/>
            <a:ext cx="397764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48AA38D-5CBD-4E44-A2EB-B3F38A5B8051}" type="datetime4">
              <a:rPr lang="en-US" smtClean="0"/>
              <a:t>July 1, 2016</a:t>
            </a:fld>
            <a:endParaRPr lang="en-US"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42990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0"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3" name="Text Placeholder 2"/>
          <p:cNvSpPr>
            <a:spLocks noGrp="1"/>
          </p:cNvSpPr>
          <p:nvPr>
            <p:ph type="body" idx="1" hasCustomPrompt="1"/>
          </p:nvPr>
        </p:nvSpPr>
        <p:spPr>
          <a:xfrm>
            <a:off x="457200"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4" name="Content Placeholder 3"/>
          <p:cNvSpPr>
            <a:spLocks noGrp="1"/>
          </p:cNvSpPr>
          <p:nvPr>
            <p:ph sz="half" idx="2"/>
          </p:nvPr>
        </p:nvSpPr>
        <p:spPr>
          <a:xfrm>
            <a:off x="457081"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hasCustomPrompt="1"/>
          </p:nvPr>
        </p:nvSpPr>
        <p:spPr>
          <a:xfrm>
            <a:off x="4706898" y="1143000"/>
            <a:ext cx="3977640"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6" name="Content Placeholder 5"/>
          <p:cNvSpPr>
            <a:spLocks noGrp="1"/>
          </p:cNvSpPr>
          <p:nvPr>
            <p:ph sz="quarter" idx="4"/>
          </p:nvPr>
        </p:nvSpPr>
        <p:spPr>
          <a:xfrm>
            <a:off x="4706898" y="1429914"/>
            <a:ext cx="3977640" cy="3142086"/>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8F030E74-B79E-47A7-AA1C-BA3D00CC0B4A}" type="datetime4">
              <a:rPr lang="en-US" smtClean="0"/>
              <a:t>July 1, 2016</a:t>
            </a:fld>
            <a:endParaRPr lang="en-US" dirty="0"/>
          </a:p>
        </p:txBody>
      </p:sp>
      <p:sp>
        <p:nvSpPr>
          <p:cNvPr id="8" name="Footer Placeholder 7"/>
          <p:cNvSpPr>
            <a:spLocks noGrp="1"/>
          </p:cNvSpPr>
          <p:nvPr>
            <p:ph type="ftr" sz="quarter" idx="11"/>
          </p:nvPr>
        </p:nvSpPr>
        <p:spPr/>
        <p:txBody>
          <a:bodyPr/>
          <a:lstStyle/>
          <a:p>
            <a:r>
              <a:rPr lang="en-US" dirty="0" smtClean="0"/>
              <a:t>Private | Confidential | Internal Use Only </a:t>
            </a:r>
            <a:endParaRPr lang="en-US" dirty="0"/>
          </a:p>
        </p:txBody>
      </p:sp>
      <p:sp>
        <p:nvSpPr>
          <p:cNvPr id="9" name="Slide Number Placeholder 8"/>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58518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0FDD7F1-9FB6-4CB9-BA1F-25B205B879F3}"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1242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027D5831-B468-414C-94B5-F04EB43FC0AE}"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2845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081" y="390906"/>
            <a:ext cx="8227457" cy="308610"/>
          </a:xfrm>
        </p:spPr>
        <p:txBody>
          <a:bodyPr/>
          <a:lstStyle>
            <a:lvl1pPr>
              <a:defRPr/>
            </a:lvl1pPr>
          </a:lstStyle>
          <a:p>
            <a:r>
              <a:rPr/>
              <a:t>Click to add one-line title</a:t>
            </a:r>
          </a:p>
        </p:txBody>
      </p:sp>
      <p:sp>
        <p:nvSpPr>
          <p:cNvPr id="15"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a:t>Click to add one-line subtitle</a:t>
            </a: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dirty="0"/>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727A18C6-3F10-4266-96C9-5D014F3025B2}"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10063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457200" y="1143000"/>
            <a:ext cx="5886450" cy="342900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bwMode="ltGray">
          <a:xfrm>
            <a:off x="6457950" y="1143000"/>
            <a:ext cx="2226588" cy="3429000"/>
          </a:xfrm>
          <a:solidFill>
            <a:schemeClr val="accent6"/>
          </a:solidFill>
        </p:spPr>
        <p:txBody>
          <a:bodyPr lIns="91440" tIns="91440" rIns="91440" bIns="91440">
            <a:noAutofit/>
          </a:bodyPr>
          <a:lstStyle>
            <a:lvl1pPr marL="0" indent="0">
              <a:spcBef>
                <a:spcPts val="675"/>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50550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NEW Title with sub-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422720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84"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ubtitle 2"/>
          <p:cNvSpPr>
            <a:spLocks noGrp="1"/>
          </p:cNvSpPr>
          <p:nvPr>
            <p:ph type="subTitle" idx="1" hasCustomPrompt="1"/>
            <p:custDataLst>
              <p:tags r:id="rId3"/>
            </p:custDataLst>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custDataLst>
              <p:tags r:id="rId4"/>
            </p:custDataLst>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579114793"/>
      </p:ext>
    </p:extLst>
  </p:cSld>
  <p:clrMapOvr>
    <a:masterClrMapping/>
  </p:clrMapOvr>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icture with Content">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8" name="Text Placeholder 9"/>
          <p:cNvSpPr>
            <a:spLocks noGrp="1"/>
          </p:cNvSpPr>
          <p:nvPr>
            <p:ph type="body" sz="quarter" idx="16"/>
          </p:nvPr>
        </p:nvSpPr>
        <p:spPr>
          <a:xfrm>
            <a:off x="5600700" y="1143000"/>
            <a:ext cx="3083838"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8B8B1958-F972-48E2-B30C-3D9C71EE7ED1}"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89769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7080" y="1143000"/>
            <a:ext cx="5029320" cy="34290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5600701" y="1143000"/>
            <a:ext cx="3083838" cy="34290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F2CF142-9C82-4C83-9B6A-8077B879C1B8}"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32689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icture Righ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3943350" cy="639273"/>
          </a:xfrm>
        </p:spPr>
        <p:txBody>
          <a:bodyPr anchor="t"/>
          <a:lstStyle>
            <a:lvl1pPr>
              <a:defRPr sz="2100"/>
            </a:lvl1pPr>
          </a:lstStyle>
          <a:p>
            <a:r>
              <a:rPr lang="en-US" smtClean="0"/>
              <a:t>Click to edit Master title style</a:t>
            </a:r>
            <a:endParaRPr/>
          </a:p>
        </p:txBody>
      </p:sp>
      <p:sp>
        <p:nvSpPr>
          <p:cNvPr id="4" name="Text Placeholder 3"/>
          <p:cNvSpPr>
            <a:spLocks noGrp="1"/>
          </p:cNvSpPr>
          <p:nvPr>
            <p:ph type="body" sz="half" idx="2"/>
          </p:nvPr>
        </p:nvSpPr>
        <p:spPr>
          <a:xfrm>
            <a:off x="457081" y="2114550"/>
            <a:ext cx="2743200" cy="1485900"/>
          </a:xfrm>
          <a:noFill/>
        </p:spPr>
        <p:txBody>
          <a:bodyPr lIns="0" tIns="0" rIns="0" bIns="0">
            <a:noAutofit/>
          </a:bodyPr>
          <a:lstStyle>
            <a:lvl1pPr marL="0" indent="0">
              <a:spcBef>
                <a:spcPts val="675"/>
              </a:spcBef>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3" name="Picture Placeholder 2"/>
          <p:cNvSpPr>
            <a:spLocks noGrp="1"/>
          </p:cNvSpPr>
          <p:nvPr>
            <p:ph type="pic" idx="1"/>
          </p:nvPr>
        </p:nvSpPr>
        <p:spPr bwMode="ltGray">
          <a:xfrm>
            <a:off x="4572000" y="389427"/>
            <a:ext cx="4114799" cy="4182573"/>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9C259EE5-F25B-4563-AE58-6B042DD986DA}"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658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0" name="Title 9"/>
          <p:cNvSpPr>
            <a:spLocks noGrp="1"/>
          </p:cNvSpPr>
          <p:nvPr>
            <p:ph type="title"/>
          </p:nvPr>
        </p:nvSpPr>
        <p:spPr>
          <a:xfrm>
            <a:off x="457081" y="389427"/>
            <a:ext cx="8227457" cy="639273"/>
          </a:xfrm>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45708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4700040" y="1143000"/>
            <a:ext cx="3984498" cy="251460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9" name="Text Placeholder 3"/>
          <p:cNvSpPr>
            <a:spLocks noGrp="1"/>
          </p:cNvSpPr>
          <p:nvPr>
            <p:ph type="body" sz="half" idx="14"/>
          </p:nvPr>
        </p:nvSpPr>
        <p:spPr bwMode="ltGray">
          <a:xfrm>
            <a:off x="4700040" y="3714750"/>
            <a:ext cx="3984498" cy="857250"/>
          </a:xfrm>
          <a:solidFill>
            <a:schemeClr val="accent5"/>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36749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smtClean="0"/>
              <a:t>Click to edit Master title style</a:t>
            </a:r>
            <a:endParaRPr/>
          </a:p>
        </p:txBody>
      </p:sp>
      <p:sp>
        <p:nvSpPr>
          <p:cNvPr id="3" name="Picture Placeholder 2"/>
          <p:cNvSpPr>
            <a:spLocks noGrp="1"/>
          </p:cNvSpPr>
          <p:nvPr>
            <p:ph type="pic" idx="1"/>
          </p:nvPr>
        </p:nvSpPr>
        <p:spPr bwMode="ltGray">
          <a:xfrm>
            <a:off x="456010"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4" name="Text Placeholder 3"/>
          <p:cNvSpPr>
            <a:spLocks noGrp="1"/>
          </p:cNvSpPr>
          <p:nvPr>
            <p:ph type="body" sz="half" idx="2"/>
          </p:nvPr>
        </p:nvSpPr>
        <p:spPr bwMode="ltGray">
          <a:xfrm>
            <a:off x="457080"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8" name="Picture Placeholder 2"/>
          <p:cNvSpPr>
            <a:spLocks noGrp="1"/>
          </p:cNvSpPr>
          <p:nvPr>
            <p:ph type="pic" idx="13"/>
          </p:nvPr>
        </p:nvSpPr>
        <p:spPr bwMode="ltGray">
          <a:xfrm>
            <a:off x="3286125"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9" name="Text Placeholder 3"/>
          <p:cNvSpPr>
            <a:spLocks noGrp="1"/>
          </p:cNvSpPr>
          <p:nvPr>
            <p:ph type="body" sz="half" idx="14"/>
          </p:nvPr>
        </p:nvSpPr>
        <p:spPr bwMode="ltGray">
          <a:xfrm>
            <a:off x="3286125"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10" name="Picture Placeholder 2"/>
          <p:cNvSpPr>
            <a:spLocks noGrp="1"/>
          </p:cNvSpPr>
          <p:nvPr>
            <p:ph type="pic" idx="15"/>
          </p:nvPr>
        </p:nvSpPr>
        <p:spPr bwMode="ltGray">
          <a:xfrm>
            <a:off x="6112788" y="1143000"/>
            <a:ext cx="2571750" cy="2000250"/>
          </a:xfrm>
        </p:spPr>
        <p:txBody>
          <a:bodyPr lIns="0" tIns="457200">
            <a:normAutofit/>
          </a:bodyPr>
          <a:lstStyle>
            <a:lvl1pPr marL="0" indent="0" algn="ctr">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dirty="0"/>
          </a:p>
        </p:txBody>
      </p:sp>
      <p:sp>
        <p:nvSpPr>
          <p:cNvPr id="11" name="Text Placeholder 3"/>
          <p:cNvSpPr>
            <a:spLocks noGrp="1"/>
          </p:cNvSpPr>
          <p:nvPr>
            <p:ph type="body" sz="half" idx="16"/>
          </p:nvPr>
        </p:nvSpPr>
        <p:spPr bwMode="ltGray">
          <a:xfrm>
            <a:off x="6112788" y="3200400"/>
            <a:ext cx="2571750" cy="1371600"/>
          </a:xfrm>
          <a:solidFill>
            <a:schemeClr val="accent1"/>
          </a:solidFill>
        </p:spPr>
        <p:txBody>
          <a:bodyPr lIns="91440" tIns="91440" rIns="91440" bIns="91440">
            <a:noAutofit/>
          </a:bodyPr>
          <a:lstStyle>
            <a:lvl1pPr marL="0" indent="0">
              <a:spcBef>
                <a:spcPts val="675"/>
              </a:spcBef>
              <a:buNone/>
              <a:defRPr sz="135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July 1, 2016</a:t>
            </a:fld>
            <a:endParaRPr lang="en-US" dirty="0"/>
          </a:p>
        </p:txBody>
      </p:sp>
      <p:sp>
        <p:nvSpPr>
          <p:cNvPr id="6" name="Footer Placeholder 5"/>
          <p:cNvSpPr>
            <a:spLocks noGrp="1"/>
          </p:cNvSpPr>
          <p:nvPr>
            <p:ph type="ftr" sz="quarter" idx="11"/>
          </p:nvPr>
        </p:nvSpPr>
        <p:spPr/>
        <p:txBody>
          <a:bodyPr/>
          <a:lstStyle/>
          <a:p>
            <a:r>
              <a:rPr lang="en-US" dirty="0" smtClean="0"/>
              <a:t>Private | Confidential | Internal Use Only </a:t>
            </a:r>
            <a:endParaRPr lang="en-US" dirty="0"/>
          </a:p>
        </p:txBody>
      </p:sp>
      <p:sp>
        <p:nvSpPr>
          <p:cNvPr id="7" name="Slide Number Placeholder 6"/>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381247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457081" y="2000250"/>
            <a:ext cx="6856214" cy="1714500"/>
          </a:xfrm>
        </p:spPr>
        <p:txBody>
          <a:bodyPr anchor="b">
            <a:noAutofit/>
          </a:bodyPr>
          <a:lstStyle>
            <a:lvl1pPr>
              <a:lnSpc>
                <a:spcPct val="80000"/>
              </a:lnSpc>
              <a:defRPr sz="6000"/>
            </a:lvl1pPr>
          </a:lstStyle>
          <a:p>
            <a:r>
              <a:rPr lang="en-US" smtClean="0"/>
              <a:t>Click to edit Master title style</a:t>
            </a:r>
            <a:endParaRPr/>
          </a:p>
        </p:txBody>
      </p:sp>
      <p:sp>
        <p:nvSpPr>
          <p:cNvPr id="10" name="Text Placeholder 9"/>
          <p:cNvSpPr>
            <a:spLocks noGrp="1"/>
          </p:cNvSpPr>
          <p:nvPr>
            <p:ph type="body" sz="quarter" idx="13"/>
          </p:nvPr>
        </p:nvSpPr>
        <p:spPr>
          <a:xfrm>
            <a:off x="456010" y="3761920"/>
            <a:ext cx="6856214" cy="810080"/>
          </a:xfrm>
        </p:spPr>
        <p:txBody>
          <a:bodyPr wrap="square">
            <a:noAutofit/>
          </a:bodyPr>
          <a:lstStyle>
            <a:lvl1pPr marL="0" indent="0">
              <a:spcBef>
                <a:spcPts val="0"/>
              </a:spcBef>
              <a:buFontTx/>
              <a:buNone/>
              <a:defRPr sz="2400"/>
            </a:lvl1pPr>
            <a:lvl2pPr marL="0" indent="0">
              <a:spcBef>
                <a:spcPts val="0"/>
              </a:spcBef>
              <a:buFontTx/>
              <a:buNone/>
              <a:defRPr sz="1500"/>
            </a:lvl2pPr>
            <a:lvl3pPr marL="0" indent="0">
              <a:spcBef>
                <a:spcPts val="0"/>
              </a:spcBef>
              <a:buFontTx/>
              <a:buNone/>
              <a:defRPr sz="1500"/>
            </a:lvl3pPr>
            <a:lvl4pPr marL="0" indent="0">
              <a:spcBef>
                <a:spcPts val="0"/>
              </a:spcBef>
              <a:buFontTx/>
              <a:buNone/>
              <a:defRPr sz="1500"/>
            </a:lvl4pPr>
            <a:lvl5pPr marL="0" indent="0">
              <a:spcBef>
                <a:spcPts val="0"/>
              </a:spcBef>
              <a:buFontTx/>
              <a:buNone/>
              <a:defRPr sz="1500"/>
            </a:lvl5pPr>
            <a:lvl6pPr marL="0" indent="0">
              <a:spcBef>
                <a:spcPts val="0"/>
              </a:spcBef>
              <a:buFontTx/>
              <a:buNone/>
              <a:defRPr sz="1500"/>
            </a:lvl6pPr>
            <a:lvl7pPr marL="0" indent="0">
              <a:spcBef>
                <a:spcPts val="0"/>
              </a:spcBef>
              <a:buFontTx/>
              <a:buNone/>
              <a:defRPr sz="1500"/>
            </a:lvl7pPr>
            <a:lvl8pPr marL="0" indent="0">
              <a:spcBef>
                <a:spcPts val="0"/>
              </a:spcBef>
              <a:buFontTx/>
              <a:buNone/>
              <a:defRPr sz="1500"/>
            </a:lvl8pPr>
            <a:lvl9pPr marL="0" indent="0">
              <a:spcBef>
                <a:spcPts val="0"/>
              </a:spcBef>
              <a:buFontTx/>
              <a:buNone/>
              <a:defRPr sz="1500"/>
            </a:lvl9pPr>
          </a:lstStyle>
          <a:p>
            <a:pPr lvl="0"/>
            <a:r>
              <a:rPr lang="en-US" smtClean="0"/>
              <a:t>Click to edit Master text styles</a:t>
            </a:r>
          </a:p>
        </p:txBody>
      </p:sp>
      <p:grpSp>
        <p:nvGrpSpPr>
          <p:cNvPr id="6" name="Group 5"/>
          <p:cNvGrpSpPr/>
          <p:nvPr/>
        </p:nvGrpSpPr>
        <p:grpSpPr>
          <a:xfrm>
            <a:off x="454818" y="342748"/>
            <a:ext cx="2270363" cy="914552"/>
            <a:chOff x="3578225" y="1146175"/>
            <a:chExt cx="5038725" cy="2111375"/>
          </a:xfrm>
        </p:grpSpPr>
        <p:sp>
          <p:nvSpPr>
            <p:cNvPr id="7"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8"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
        <p:nvSpPr>
          <p:cNvPr id="9" name="Date Placeholder 8"/>
          <p:cNvSpPr>
            <a:spLocks noGrp="1"/>
          </p:cNvSpPr>
          <p:nvPr>
            <p:ph type="dt" sz="half" idx="15"/>
          </p:nvPr>
        </p:nvSpPr>
        <p:spPr/>
        <p:txBody>
          <a:bodyPr/>
          <a:lstStyle/>
          <a:p>
            <a:fld id="{FB395617-A7D9-4AE8-82B6-3D0A191CDCBE}" type="datetime4">
              <a:rPr lang="en-US" smtClean="0"/>
              <a:t>July 1, 2016</a:t>
            </a:fld>
            <a:endParaRPr lang="en-US" dirty="0"/>
          </a:p>
        </p:txBody>
      </p:sp>
      <p:sp>
        <p:nvSpPr>
          <p:cNvPr id="12" name="Footer Placeholder 11"/>
          <p:cNvSpPr>
            <a:spLocks noGrp="1"/>
          </p:cNvSpPr>
          <p:nvPr>
            <p:ph type="ftr" sz="quarter" idx="16"/>
          </p:nvPr>
        </p:nvSpPr>
        <p:spPr/>
        <p:txBody>
          <a:bodyPr/>
          <a:lstStyle/>
          <a:p>
            <a:r>
              <a:rPr lang="en-US" dirty="0" smtClean="0"/>
              <a:t>Private | Confidential | Internal Use Only </a:t>
            </a:r>
            <a:endParaRPr lang="en-US" dirty="0"/>
          </a:p>
        </p:txBody>
      </p:sp>
      <p:sp>
        <p:nvSpPr>
          <p:cNvPr id="13" name="Slide Number Placeholder 12"/>
          <p:cNvSpPr>
            <a:spLocks noGrp="1"/>
          </p:cNvSpPr>
          <p:nvPr>
            <p:ph type="sldNum" sz="quarter" idx="17"/>
          </p:nvPr>
        </p:nvSpPr>
        <p:spPr/>
        <p:txBody>
          <a:bodyPr/>
          <a:lstStyle/>
          <a:p>
            <a:fld id="{B016F8AB-BCEA-4347-8BA6-BE776009BC89}" type="slidenum">
              <a:rPr lang="en-US" smtClean="0"/>
              <a:pPr/>
              <a:t>‹#›</a:t>
            </a:fld>
            <a:endParaRPr lang="en-US" dirty="0"/>
          </a:p>
        </p:txBody>
      </p:sp>
    </p:spTree>
    <p:extLst>
      <p:ext uri="{BB962C8B-B14F-4D97-AF65-F5344CB8AC3E}">
        <p14:creationId xmlns:p14="http://schemas.microsoft.com/office/powerpoint/2010/main" val="205017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795" y="1657350"/>
            <a:ext cx="6172200" cy="1428750"/>
          </a:xfrm>
        </p:spPr>
        <p:txBody>
          <a:bodyPr anchor="b"/>
          <a:lstStyle>
            <a:lvl1pPr>
              <a:lnSpc>
                <a:spcPct val="80000"/>
              </a:lnSpc>
              <a:defRPr sz="4950"/>
            </a:lvl1pPr>
          </a:lstStyle>
          <a:p>
            <a:r>
              <a:rPr lang="en-US" smtClean="0"/>
              <a:t>Click to edit Master title style</a:t>
            </a:r>
            <a:endParaRPr/>
          </a:p>
        </p:txBody>
      </p:sp>
      <p:sp>
        <p:nvSpPr>
          <p:cNvPr id="3" name="Subtitle 2"/>
          <p:cNvSpPr>
            <a:spLocks noGrp="1"/>
          </p:cNvSpPr>
          <p:nvPr>
            <p:ph type="subTitle" idx="1"/>
          </p:nvPr>
        </p:nvSpPr>
        <p:spPr>
          <a:xfrm>
            <a:off x="456010" y="3200400"/>
            <a:ext cx="6172200" cy="685800"/>
          </a:xfrm>
        </p:spPr>
        <p:txBody>
          <a:bodyPr>
            <a:noAutofit/>
          </a:bodyPr>
          <a:lstStyle>
            <a:lvl1pPr marL="0" indent="0" algn="l">
              <a:spcBef>
                <a:spcPts val="0"/>
              </a:spcBef>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a:p>
        </p:txBody>
      </p:sp>
      <p:grpSp>
        <p:nvGrpSpPr>
          <p:cNvPr id="7" name="Group 6"/>
          <p:cNvGrpSpPr/>
          <p:nvPr/>
        </p:nvGrpSpPr>
        <p:grpSpPr>
          <a:xfrm>
            <a:off x="454818" y="342748"/>
            <a:ext cx="2270363" cy="914552"/>
            <a:chOff x="3578225" y="1146175"/>
            <a:chExt cx="5038725" cy="2111375"/>
          </a:xfrm>
        </p:grpSpPr>
        <p:sp>
          <p:nvSpPr>
            <p:cNvPr id="8"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sp>
          <p:nvSpPr>
            <p:cNvPr id="9"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1350" dirty="0"/>
            </a:p>
          </p:txBody>
        </p:sp>
      </p:grpSp>
    </p:spTree>
    <p:extLst>
      <p:ext uri="{BB962C8B-B14F-4D97-AF65-F5344CB8AC3E}">
        <p14:creationId xmlns:p14="http://schemas.microsoft.com/office/powerpoint/2010/main" val="312986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7C6BA28-E443-46F5-AE73-D543F89EF748}"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278210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72400" y="389427"/>
            <a:ext cx="914399" cy="4182573"/>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389427"/>
            <a:ext cx="7258050" cy="418257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1452EE1A-1BE0-474E-808D-00D5A7797660}" type="datetime4">
              <a:rPr lang="en-US" smtClean="0"/>
              <a:t>July 1, 2016</a:t>
            </a:fld>
            <a:endParaRPr lang="en-US" dirty="0"/>
          </a:p>
        </p:txBody>
      </p:sp>
      <p:sp>
        <p:nvSpPr>
          <p:cNvPr id="5" name="Footer Placeholder 4"/>
          <p:cNvSpPr>
            <a:spLocks noGrp="1"/>
          </p:cNvSpPr>
          <p:nvPr>
            <p:ph type="ftr" sz="quarter" idx="11"/>
          </p:nvPr>
        </p:nvSpPr>
        <p:spPr/>
        <p:txBody>
          <a:bodyPr/>
          <a:lstStyle/>
          <a:p>
            <a:r>
              <a:rPr lang="en-US" dirty="0" smtClean="0"/>
              <a:t>Private | Confidential | Internal Use Only </a:t>
            </a:r>
            <a:endParaRPr lang="en-US" dirty="0"/>
          </a:p>
        </p:txBody>
      </p:sp>
      <p:sp>
        <p:nvSpPr>
          <p:cNvPr id="6" name="Slide Number Placeholder 5"/>
          <p:cNvSpPr>
            <a:spLocks noGrp="1"/>
          </p:cNvSpPr>
          <p:nvPr>
            <p:ph type="sldNum" sz="quarter" idx="12"/>
          </p:nvPr>
        </p:nvSpPr>
        <p:spPr/>
        <p:txBody>
          <a:bodyPr/>
          <a:lstStyle/>
          <a:p>
            <a:fld id="{B016F8AB-BCEA-4347-8BA6-BE776009BC89}" type="slidenum">
              <a:rPr lang="en-US" smtClean="0"/>
              <a:t>‹#›</a:t>
            </a:fld>
            <a:endParaRPr lang="en-US" dirty="0"/>
          </a:p>
        </p:txBody>
      </p:sp>
    </p:spTree>
    <p:extLst>
      <p:ext uri="{BB962C8B-B14F-4D97-AF65-F5344CB8AC3E}">
        <p14:creationId xmlns:p14="http://schemas.microsoft.com/office/powerpoint/2010/main" val="114480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251684"/>
            <a:ext cx="6858000" cy="9144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22767984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036820"/>
            <a:ext cx="6858000" cy="1206484"/>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3316628"/>
            <a:ext cx="6858000" cy="9144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365760"/>
            <a:ext cx="1883664" cy="1883664"/>
          </a:xfrm>
          <a:prstGeom prst="rect">
            <a:avLst/>
          </a:prstGeom>
        </p:spPr>
      </p:pic>
      <p:sp>
        <p:nvSpPr>
          <p:cNvPr id="6" name="TextBox 5"/>
          <p:cNvSpPr txBox="1"/>
          <p:nvPr userDrawn="1"/>
        </p:nvSpPr>
        <p:spPr>
          <a:xfrm>
            <a:off x="329184" y="4758803"/>
            <a:ext cx="8012545" cy="228600"/>
          </a:xfrm>
          <a:prstGeom prst="rect">
            <a:avLst/>
          </a:prstGeom>
          <a:noFill/>
        </p:spPr>
        <p:txBody>
          <a:bodyPr wrap="square" lIns="0" rtlCol="0">
            <a:noAutofit/>
          </a:bodyPr>
          <a:lstStyle/>
          <a:p>
            <a:pPr>
              <a:defRPr/>
            </a:pPr>
            <a:r>
              <a:rPr lang="en-US" sz="700" dirty="0" smtClean="0">
                <a:solidFill>
                  <a:prstClr val="white"/>
                </a:solidFill>
                <a:cs typeface="HP Simplified"/>
              </a:rPr>
              <a:t>© Copyright 2015 Hewlett-Packard Development Company, L.P.  The information contained herein is subject to change without notice.</a:t>
            </a:r>
          </a:p>
        </p:txBody>
      </p:sp>
    </p:spTree>
    <p:extLst>
      <p:ext uri="{BB962C8B-B14F-4D97-AF65-F5344CB8AC3E}">
        <p14:creationId xmlns:p14="http://schemas.microsoft.com/office/powerpoint/2010/main" val="330444516"/>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17561737"/>
      </p:ext>
    </p:extLst>
  </p:cSld>
  <p:clrMapOvr>
    <a:masterClrMapping/>
  </p:clrMapOvr>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7620000" y="4858893"/>
            <a:ext cx="609600" cy="164592"/>
          </a:xfrm>
          <a:prstGeom prst="rect">
            <a:avLst/>
          </a:prstGeom>
        </p:spPr>
        <p:txBody>
          <a:bodyPr/>
          <a:lstStyle/>
          <a:p>
            <a:fld id="{80C853A8-1CF5-4118-9D6D-C132E8FC53CB}" type="datetimeFigureOut">
              <a:rPr lang="en-US" smtClean="0">
                <a:solidFill>
                  <a:srgbClr val="E5E8E8">
                    <a:lumMod val="75000"/>
                  </a:srgbClr>
                </a:solidFill>
              </a:rPr>
              <a:pPr/>
              <a:t>7/1/2016</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01" y="4858893"/>
            <a:ext cx="2133600" cy="164592"/>
          </a:xfrm>
          <a:prstGeom prst="rect">
            <a:avLst/>
          </a:prstGeom>
        </p:spPr>
        <p:txBody>
          <a:bodyPr/>
          <a:lstStyle/>
          <a:p>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0" y="4858893"/>
            <a:ext cx="228600" cy="164592"/>
          </a:xfrm>
          <a:prstGeom prst="rect">
            <a:avLst/>
          </a:prstGeom>
        </p:spPr>
        <p:txBody>
          <a:bodyPr/>
          <a:lstStyle/>
          <a:p>
            <a:fld id="{00DE720E-C72B-42F0-AD69-52D60E3C605E}" type="slidenum">
              <a:rPr lang="en-US" smtClean="0">
                <a:solidFill>
                  <a:srgbClr val="E5E8E8">
                    <a:lumMod val="75000"/>
                  </a:srgbClr>
                </a:solidFill>
              </a:rPr>
              <a:pPr/>
              <a:t>‹#›</a:t>
            </a:fld>
            <a:endParaRPr lang="en-US" dirty="0">
              <a:solidFill>
                <a:srgbClr val="E5E8E8">
                  <a:lumMod val="75000"/>
                </a:srgbClr>
              </a:solidFill>
            </a:endParaRPr>
          </a:p>
        </p:txBody>
      </p:sp>
    </p:spTree>
    <p:extLst>
      <p:ext uri="{BB962C8B-B14F-4D97-AF65-F5344CB8AC3E}">
        <p14:creationId xmlns:p14="http://schemas.microsoft.com/office/powerpoint/2010/main" val="25252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751390"/>
            <a:ext cx="8117206" cy="276999"/>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235064"/>
            <a:ext cx="8117206" cy="430887"/>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188721"/>
            <a:ext cx="8119872" cy="3228975"/>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0014404"/>
      </p:ext>
    </p:extLst>
  </p:cSld>
  <p:clrMapOvr>
    <a:masterClrMapping/>
  </p:clrMapOvr>
  <p:timing>
    <p:tnLst>
      <p:par>
        <p:cTn id="1" dur="indefinite" restart="never" nodeType="tmRoot"/>
      </p:par>
    </p:tnLst>
  </p:timing>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9" descr="logo_blacksmall"/>
          <p:cNvPicPr>
            <a:picLocks noChangeAspect="1" noChangeArrowheads="1"/>
          </p:cNvPicPr>
          <p:nvPr userDrawn="1"/>
        </p:nvPicPr>
        <p:blipFill>
          <a:blip r:embed="rId2" cstate="print"/>
          <a:srcRect/>
          <a:stretch>
            <a:fillRect/>
          </a:stretch>
        </p:blipFill>
        <p:spPr bwMode="ltGray">
          <a:xfrm>
            <a:off x="8221664" y="196454"/>
            <a:ext cx="776287" cy="457200"/>
          </a:xfrm>
          <a:prstGeom prst="rect">
            <a:avLst/>
          </a:prstGeom>
          <a:noFill/>
          <a:ln w="9525">
            <a:noFill/>
            <a:miter lim="800000"/>
            <a:headEnd/>
            <a:tailEnd/>
          </a:ln>
        </p:spPr>
      </p:pic>
    </p:spTree>
    <p:extLst>
      <p:ext uri="{BB962C8B-B14F-4D97-AF65-F5344CB8AC3E}">
        <p14:creationId xmlns:p14="http://schemas.microsoft.com/office/powerpoint/2010/main" val="52494869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theme" Target="../theme/theme4.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theme" Target="../theme/theme5.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smtClean="0">
                <a:solidFill>
                  <a:srgbClr val="B9B8BB"/>
                </a:solidFill>
                <a:latin typeface="HP Simplified"/>
                <a:cs typeface="HP Simplified"/>
              </a:rPr>
              <a:t>© Copyright 2014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marL="0" algn="l" defTabSz="914400" rtl="0" eaLnBrk="1" latinLnBrk="0" hangingPunct="1"/>
            <a:fld id="{6C5AF65D-6854-49AF-ABC5-48B5BA0EA842}" type="slidenum">
              <a:rPr lang="en-US" sz="700" b="0" i="0" kern="1200" smtClean="0">
                <a:solidFill>
                  <a:srgbClr val="B9B8BB"/>
                </a:solidFill>
                <a:latin typeface="HP Simplified"/>
                <a:ea typeface="+mn-ea"/>
                <a:cs typeface="HP Simplified"/>
              </a:rPr>
              <a:pPr marL="0" algn="l" defTabSz="914400" rtl="0" eaLnBrk="1" latinLnBrk="0" hangingPunct="1"/>
              <a:t>‹#›</a:t>
            </a:fld>
            <a:endParaRPr lang="en-US" sz="700" b="0" i="0" kern="1200" dirty="0" smtClean="0">
              <a:solidFill>
                <a:srgbClr val="B9B8BB"/>
              </a:solidFill>
              <a:latin typeface="HP Simplified"/>
              <a:ea typeface="+mn-ea"/>
              <a:cs typeface="HP Simplified"/>
            </a:endParaRPr>
          </a:p>
        </p:txBody>
      </p:sp>
      <p:pic>
        <p:nvPicPr>
          <p:cNvPr id="4" name="Picture 3" descr="HP_Blue_RGB_150_S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42" r:id="rId1"/>
    <p:sldLayoutId id="2147483837" r:id="rId2"/>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235064"/>
            <a:ext cx="8123236" cy="430887"/>
          </a:xfrm>
          <a:prstGeom prst="rect">
            <a:avLst/>
          </a:prstGeom>
          <a:ln>
            <a:noFill/>
          </a:ln>
        </p:spPr>
        <p:txBody>
          <a:bodyPr vert="horz" wrap="square" lIns="0" tIns="0" rIns="0" bIns="0" rtlCol="0" anchor="t" anchorCtr="0">
            <a:noAutofit/>
          </a:bodyPr>
          <a:lstStyle/>
          <a:p>
            <a:r>
              <a:rPr lang="en-US" noProof="0" dirty="0" smtClean="0"/>
              <a:t>Click to edit master title style</a:t>
            </a:r>
            <a:endParaRPr lang="en-US" noProof="0" dirty="0"/>
          </a:p>
        </p:txBody>
      </p:sp>
      <p:sp>
        <p:nvSpPr>
          <p:cNvPr id="7" name="Text Placeholder 6"/>
          <p:cNvSpPr>
            <a:spLocks noGrp="1"/>
          </p:cNvSpPr>
          <p:nvPr>
            <p:ph type="body" idx="1"/>
          </p:nvPr>
        </p:nvSpPr>
        <p:spPr bwMode="black">
          <a:xfrm>
            <a:off x="330200" y="1188720"/>
            <a:ext cx="8119872" cy="3219768"/>
          </a:xfrm>
          <a:prstGeom prst="rect">
            <a:avLst/>
          </a:prstGeom>
        </p:spPr>
        <p:txBody>
          <a:bodyPr vert="horz" wrap="square" lIns="0" tIns="0" rIns="0" bIns="0" rtlCol="0">
            <a:no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a:defRPr/>
            </a:pPr>
            <a:r>
              <a:rPr lang="en-US" sz="700" dirty="0" smtClean="0">
                <a:solidFill>
                  <a:srgbClr val="B9B8BB"/>
                </a:solidFill>
                <a:cs typeface="HP Simplified"/>
              </a:rPr>
              <a:t>© Copyright 2015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4164744674"/>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4" r:id="rId6"/>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9184" y="235064"/>
            <a:ext cx="8123236" cy="430887"/>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29184" y="1188720"/>
            <a:ext cx="8119872" cy="3219768"/>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1" y="4758803"/>
            <a:ext cx="8012545" cy="228600"/>
          </a:xfrm>
          <a:prstGeom prst="rect">
            <a:avLst/>
          </a:prstGeom>
          <a:noFill/>
        </p:spPr>
        <p:txBody>
          <a:bodyPr wrap="square" rtlCol="0">
            <a:noAutofit/>
          </a:bodyPr>
          <a:lstStyle/>
          <a:p>
            <a:pPr>
              <a:defRPr/>
            </a:pPr>
            <a:r>
              <a:rPr lang="en-US" sz="700" dirty="0" smtClean="0">
                <a:solidFill>
                  <a:srgbClr val="B9B8BB"/>
                </a:solidFill>
                <a:cs typeface="HP Simplified"/>
              </a:rPr>
              <a:t>© Copyright 2015 Hewlett-Packard Development Company, L.P.  The information contained herein is subject to change without notice.</a:t>
            </a:r>
          </a:p>
        </p:txBody>
      </p:sp>
      <p:sp>
        <p:nvSpPr>
          <p:cNvPr id="8" name="TextBox 7"/>
          <p:cNvSpPr txBox="1"/>
          <p:nvPr/>
        </p:nvSpPr>
        <p:spPr bwMode="gray">
          <a:xfrm>
            <a:off x="329184" y="4788485"/>
            <a:ext cx="323009" cy="149332"/>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03920" y="4535424"/>
            <a:ext cx="365760" cy="365760"/>
          </a:xfrm>
          <a:prstGeom prst="rect">
            <a:avLst/>
          </a:prstGeom>
        </p:spPr>
      </p:pic>
    </p:spTree>
    <p:extLst>
      <p:ext uri="{BB962C8B-B14F-4D97-AF65-F5344CB8AC3E}">
        <p14:creationId xmlns:p14="http://schemas.microsoft.com/office/powerpoint/2010/main" val="3401049653"/>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70" r:id="rId10"/>
    <p:sldLayoutId id="2147483871" r:id="rId11"/>
    <p:sldLayoutId id="2147483878" r:id="rId12"/>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dirty="0"/>
          </a:p>
        </p:txBody>
      </p:sp>
      <p:sp>
        <p:nvSpPr>
          <p:cNvPr id="4" name="Date Placeholder 3"/>
          <p:cNvSpPr>
            <a:spLocks noGrp="1"/>
          </p:cNvSpPr>
          <p:nvPr>
            <p:ph type="dt" sz="half" idx="2"/>
          </p:nvPr>
        </p:nvSpPr>
        <p:spPr>
          <a:xfrm>
            <a:off x="4198659" y="4819578"/>
            <a:ext cx="746684" cy="157734"/>
          </a:xfrm>
          <a:prstGeom prst="rect">
            <a:avLst/>
          </a:prstGeom>
        </p:spPr>
        <p:txBody>
          <a:bodyPr vert="horz" wrap="none" lIns="0" tIns="0" rIns="0" bIns="0" rtlCol="0" anchor="b" anchorCtr="0"/>
          <a:lstStyle>
            <a:lvl1pPr algn="ctr">
              <a:defRPr sz="525">
                <a:solidFill>
                  <a:schemeClr val="tx1"/>
                </a:solidFill>
              </a:defRPr>
            </a:lvl1pPr>
          </a:lstStyle>
          <a:p>
            <a:fld id="{65FD8143-BFA3-46F8-9B90-B0E5CFAF7F7C}" type="datetime4">
              <a:rPr lang="en-US" smtClean="0"/>
              <a:t>July 1, 2016</a:t>
            </a:fld>
            <a:endParaRPr dirty="0"/>
          </a:p>
        </p:txBody>
      </p:sp>
      <p:sp>
        <p:nvSpPr>
          <p:cNvPr id="5" name="Footer Placeholder 4"/>
          <p:cNvSpPr>
            <a:spLocks noGrp="1"/>
          </p:cNvSpPr>
          <p:nvPr>
            <p:ph type="ftr" sz="quarter" idx="3"/>
          </p:nvPr>
        </p:nvSpPr>
        <p:spPr>
          <a:xfrm>
            <a:off x="5200650" y="4819578"/>
            <a:ext cx="3018899" cy="157734"/>
          </a:xfrm>
          <a:prstGeom prst="rect">
            <a:avLst/>
          </a:prstGeom>
        </p:spPr>
        <p:txBody>
          <a:bodyPr vert="horz" wrap="none" lIns="0" tIns="0" rIns="0" bIns="0" rtlCol="0" anchor="b" anchorCtr="0"/>
          <a:lstStyle>
            <a:lvl1pPr algn="r">
              <a:defRPr sz="525">
                <a:solidFill>
                  <a:schemeClr val="tx1"/>
                </a:solidFill>
              </a:defRPr>
            </a:lvl1pPr>
          </a:lstStyle>
          <a:p>
            <a:r>
              <a:rPr lang="en-US" dirty="0" smtClean="0"/>
              <a:t>Private | Confidential | Internal Use Only </a:t>
            </a:r>
            <a:endParaRPr dirty="0"/>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1200">
                <a:solidFill>
                  <a:schemeClr val="accent5"/>
                </a:solidFill>
              </a:defRPr>
            </a:lvl1pPr>
          </a:lstStyle>
          <a:p>
            <a:fld id="{B016F8AB-BCEA-4347-8BA6-BE776009BC89}" type="slidenum">
              <a:rPr/>
              <a:pPr/>
              <a:t>‹#›</a:t>
            </a:fld>
            <a:endParaRPr dirty="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251512747"/>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 id="2147483914"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081" y="389427"/>
            <a:ext cx="8227457" cy="639273"/>
          </a:xfrm>
          <a:prstGeom prst="rect">
            <a:avLst/>
          </a:prstGeom>
        </p:spPr>
        <p:txBody>
          <a:bodyPr vert="horz" lIns="0" tIns="0" rIns="0" bIns="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57200" y="1143001"/>
            <a:ext cx="8227338" cy="3428999"/>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Rectangle 6"/>
          <p:cNvSpPr/>
          <p:nvPr/>
        </p:nvSpPr>
        <p:spPr>
          <a:xfrm>
            <a:off x="456009" y="328280"/>
            <a:ext cx="8229600" cy="13716"/>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1350" dirty="0"/>
          </a:p>
        </p:txBody>
      </p:sp>
      <p:sp>
        <p:nvSpPr>
          <p:cNvPr id="4" name="Date Placeholder 3"/>
          <p:cNvSpPr>
            <a:spLocks noGrp="1"/>
          </p:cNvSpPr>
          <p:nvPr>
            <p:ph type="dt" sz="half" idx="2"/>
          </p:nvPr>
        </p:nvSpPr>
        <p:spPr>
          <a:xfrm>
            <a:off x="4198659" y="4819578"/>
            <a:ext cx="746684" cy="157734"/>
          </a:xfrm>
          <a:prstGeom prst="rect">
            <a:avLst/>
          </a:prstGeom>
        </p:spPr>
        <p:txBody>
          <a:bodyPr vert="horz" wrap="none" lIns="0" tIns="0" rIns="0" bIns="0" rtlCol="0" anchor="b" anchorCtr="0"/>
          <a:lstStyle>
            <a:lvl1pPr algn="ctr">
              <a:defRPr sz="525">
                <a:solidFill>
                  <a:schemeClr val="tx1"/>
                </a:solidFill>
              </a:defRPr>
            </a:lvl1pPr>
          </a:lstStyle>
          <a:p>
            <a:fld id="{65FD8143-BFA3-46F8-9B90-B0E5CFAF7F7C}" type="datetime4">
              <a:rPr lang="en-US" smtClean="0"/>
              <a:t>July 1, 2016</a:t>
            </a:fld>
            <a:endParaRPr dirty="0"/>
          </a:p>
        </p:txBody>
      </p:sp>
      <p:sp>
        <p:nvSpPr>
          <p:cNvPr id="5" name="Footer Placeholder 4"/>
          <p:cNvSpPr>
            <a:spLocks noGrp="1"/>
          </p:cNvSpPr>
          <p:nvPr>
            <p:ph type="ftr" sz="quarter" idx="3"/>
          </p:nvPr>
        </p:nvSpPr>
        <p:spPr>
          <a:xfrm>
            <a:off x="5200650" y="4819578"/>
            <a:ext cx="3018899" cy="157734"/>
          </a:xfrm>
          <a:prstGeom prst="rect">
            <a:avLst/>
          </a:prstGeom>
        </p:spPr>
        <p:txBody>
          <a:bodyPr vert="horz" wrap="none" lIns="0" tIns="0" rIns="0" bIns="0" rtlCol="0" anchor="b" anchorCtr="0"/>
          <a:lstStyle>
            <a:lvl1pPr algn="r">
              <a:defRPr sz="525">
                <a:solidFill>
                  <a:schemeClr val="tx1"/>
                </a:solidFill>
              </a:defRPr>
            </a:lvl1pPr>
          </a:lstStyle>
          <a:p>
            <a:r>
              <a:rPr lang="en-US" dirty="0" smtClean="0"/>
              <a:t>Private | Confidential | Internal Use Only </a:t>
            </a:r>
            <a:endParaRPr dirty="0"/>
          </a:p>
        </p:txBody>
      </p:sp>
      <p:sp>
        <p:nvSpPr>
          <p:cNvPr id="6" name="Slide Number Placeholder 5"/>
          <p:cNvSpPr>
            <a:spLocks noGrp="1"/>
          </p:cNvSpPr>
          <p:nvPr>
            <p:ph type="sldNum" sz="quarter" idx="4"/>
          </p:nvPr>
        </p:nvSpPr>
        <p:spPr bwMode="gray">
          <a:xfrm>
            <a:off x="8286751" y="4823152"/>
            <a:ext cx="400049" cy="174110"/>
          </a:xfrm>
          <a:prstGeom prst="rect">
            <a:avLst/>
          </a:prstGeom>
        </p:spPr>
        <p:txBody>
          <a:bodyPr vert="horz" wrap="none" lIns="0" tIns="0" rIns="0" bIns="0" rtlCol="0" anchor="b" anchorCtr="0"/>
          <a:lstStyle>
            <a:lvl1pPr algn="r">
              <a:defRPr sz="1200">
                <a:solidFill>
                  <a:schemeClr val="accent5"/>
                </a:solidFill>
              </a:defRPr>
            </a:lvl1pPr>
          </a:lstStyle>
          <a:p>
            <a:fld id="{B016F8AB-BCEA-4347-8BA6-BE776009BC89}" type="slidenum">
              <a:rPr/>
              <a:pPr/>
              <a:t>‹#›</a:t>
            </a:fld>
            <a:endParaRPr dirty="0"/>
          </a:p>
        </p:txBody>
      </p:sp>
      <p:grpSp>
        <p:nvGrpSpPr>
          <p:cNvPr id="8" name="Group 7"/>
          <p:cNvGrpSpPr/>
          <p:nvPr/>
        </p:nvGrpSpPr>
        <p:grpSpPr>
          <a:xfrm>
            <a:off x="457705" y="4686301"/>
            <a:ext cx="727103" cy="292893"/>
            <a:chOff x="3578225" y="1146175"/>
            <a:chExt cx="5038725" cy="2111375"/>
          </a:xfrm>
        </p:grpSpPr>
        <p:sp>
          <p:nvSpPr>
            <p:cNvPr id="9"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sp>
          <p:nvSpPr>
            <p:cNvPr id="10" name="Freeform 6"/>
            <p:cNvSpPr>
              <a:spLocks noEditPoints="1"/>
            </p:cNvSpPr>
            <p:nvPr/>
          </p:nvSpPr>
          <p:spPr bwMode="auto">
            <a:xfrm>
              <a:off x="3578225" y="1968500"/>
              <a:ext cx="5038725" cy="1289050"/>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sz="1350" dirty="0"/>
            </a:p>
          </p:txBody>
        </p:sp>
      </p:grpSp>
    </p:spTree>
    <p:extLst>
      <p:ext uri="{BB962C8B-B14F-4D97-AF65-F5344CB8AC3E}">
        <p14:creationId xmlns:p14="http://schemas.microsoft.com/office/powerpoint/2010/main" val="378908343"/>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 id="2147483944" r:id="rId29"/>
    <p:sldLayoutId id="2147483945" r:id="rId30"/>
    <p:sldLayoutId id="2147483946" r:id="rId31"/>
    <p:sldLayoutId id="2147483947" r:id="rId32"/>
    <p:sldLayoutId id="2147483948" r:id="rId33"/>
    <p:sldLayoutId id="2147483949" r:id="rId34"/>
    <p:sldLayoutId id="2147483950" r:id="rId35"/>
    <p:sldLayoutId id="2147483951" r:id="rId36"/>
    <p:sldLayoutId id="2147483952" r:id="rId37"/>
    <p:sldLayoutId id="2147483953"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p:titleStyle>
    <p:bodyStyle>
      <a:lvl1pPr marL="137160" indent="-137160" algn="l" defTabSz="685800" rtl="0" eaLnBrk="1" latinLnBrk="0" hangingPunct="1">
        <a:lnSpc>
          <a:spcPct val="90000"/>
        </a:lnSpc>
        <a:spcBef>
          <a:spcPts val="900"/>
        </a:spcBef>
        <a:buFont typeface="Arial" panose="020B0604020202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Font typeface="Arial" panose="020B0604020202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Arial" panose="020B0604020202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Arial" panose="020B0604020202020204" pitchFamily="34" charset="0"/>
        <a:buChar char="–"/>
        <a:defRPr sz="9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960">
          <p15:clr>
            <a:srgbClr val="F26B43"/>
          </p15:clr>
        </p15:guide>
        <p15:guide id="6" orient="horz"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8.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8.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93.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5.bin"/><Relationship Id="rId4" Type="http://schemas.openxmlformats.org/officeDocument/2006/relationships/image" Target="../media/image24.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67.xml"/><Relationship Id="rId1" Type="http://schemas.openxmlformats.org/officeDocument/2006/relationships/tags" Target="../tags/tag9.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2.xml"/><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2.xml"/><Relationship Id="rId1" Type="http://schemas.openxmlformats.org/officeDocument/2006/relationships/vmlDrawing" Target="../drawings/vmlDrawing4.vml"/><Relationship Id="rId5" Type="http://schemas.openxmlformats.org/officeDocument/2006/relationships/image" Target="../media/image39.jpeg"/><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tiff"/><Relationship Id="rId1" Type="http://schemas.openxmlformats.org/officeDocument/2006/relationships/slideLayout" Target="../slideLayouts/slideLayout7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slideLayout" Target="../slideLayouts/slideLayout92.xml"/><Relationship Id="rId1" Type="http://schemas.openxmlformats.org/officeDocument/2006/relationships/vmlDrawing" Target="../drawings/vmlDrawing5.vml"/><Relationship Id="rId5" Type="http://schemas.openxmlformats.org/officeDocument/2006/relationships/image" Target="../media/image45.wmf"/><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5.xml"/><Relationship Id="rId7" Type="http://schemas.openxmlformats.org/officeDocument/2006/relationships/image" Target="../media/image50.png"/><Relationship Id="rId2" Type="http://schemas.openxmlformats.org/officeDocument/2006/relationships/slideLayout" Target="../slideLayouts/slideLayout67.xml"/><Relationship Id="rId1" Type="http://schemas.openxmlformats.org/officeDocument/2006/relationships/tags" Target="../tags/tag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55.png"/><Relationship Id="rId2" Type="http://schemas.openxmlformats.org/officeDocument/2006/relationships/slideLayout" Target="../slideLayouts/slideLayout67.xml"/><Relationship Id="rId1" Type="http://schemas.openxmlformats.org/officeDocument/2006/relationships/vmlDrawing" Target="../drawings/vmlDrawing6.v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0.xml"/></Relationships>
</file>

<file path=ppt/slides/_rels/slide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92.xml"/></Relationships>
</file>

<file path=ppt/slides/_rels/slide3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png"/><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8" Type="http://schemas.openxmlformats.org/officeDocument/2006/relationships/hyperlink" Target="http://icrc.ieee.org/keynotes/#shi" TargetMode="External"/><Relationship Id="rId3" Type="http://schemas.openxmlformats.org/officeDocument/2006/relationships/hyperlink" Target="http://icrc.ieee.org/keynotes/#boahen" TargetMode="External"/><Relationship Id="rId7" Type="http://schemas.openxmlformats.org/officeDocument/2006/relationships/hyperlink" Target="http://icrc.ieee.org/keynotes/#mabuchi" TargetMode="External"/><Relationship Id="rId2" Type="http://schemas.openxmlformats.org/officeDocument/2006/relationships/image" Target="../media/image11.png"/><Relationship Id="rId1" Type="http://schemas.openxmlformats.org/officeDocument/2006/relationships/slideLayout" Target="../slideLayouts/slideLayout67.xml"/><Relationship Id="rId6" Type="http://schemas.openxmlformats.org/officeDocument/2006/relationships/hyperlink" Target="http://icrc.ieee.org/keynotes/#gershenfeld" TargetMode="External"/><Relationship Id="rId5" Type="http://schemas.openxmlformats.org/officeDocument/2006/relationships/hyperlink" Target="http://icrc.ieee.org/keynotes/#divincenzo" TargetMode="External"/><Relationship Id="rId4" Type="http://schemas.openxmlformats.org/officeDocument/2006/relationships/hyperlink" Target="http://icrc.ieee.org/keynotes/#chu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youtube.com/playlist?list=PLtS6YX0YOX4eAQ6IrOZSta3xjRXzpcXyi" TargetMode="Externa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010" y="1928810"/>
            <a:ext cx="6171008" cy="1387146"/>
          </a:xfrm>
        </p:spPr>
        <p:txBody>
          <a:bodyPr/>
          <a:lstStyle/>
          <a:p>
            <a:r>
              <a:rPr lang="en-US" dirty="0"/>
              <a:t>A Nanotechnology-Inspired Grand Challenge </a:t>
            </a:r>
            <a:br>
              <a:rPr lang="en-US" dirty="0"/>
            </a:br>
            <a:r>
              <a:rPr lang="en-US" dirty="0"/>
              <a:t>for Future Computing</a:t>
            </a:r>
            <a:endParaRPr lang="en-US" dirty="0">
              <a:latin typeface="Metric"/>
            </a:endParaRPr>
          </a:p>
        </p:txBody>
      </p:sp>
      <p:sp>
        <p:nvSpPr>
          <p:cNvPr id="3" name="Subtitle 2"/>
          <p:cNvSpPr>
            <a:spLocks noGrp="1"/>
          </p:cNvSpPr>
          <p:nvPr>
            <p:ph type="body" sz="quarter" idx="14"/>
          </p:nvPr>
        </p:nvSpPr>
        <p:spPr>
          <a:xfrm>
            <a:off x="526348" y="3566205"/>
            <a:ext cx="6562205" cy="744538"/>
          </a:xfrm>
        </p:spPr>
        <p:txBody>
          <a:bodyPr/>
          <a:lstStyle/>
          <a:p>
            <a:r>
              <a:rPr lang="en-US" sz="1600" dirty="0" smtClean="0">
                <a:latin typeface="Metric"/>
              </a:rPr>
              <a:t>R. Stanley Williams</a:t>
            </a:r>
          </a:p>
          <a:p>
            <a:r>
              <a:rPr lang="en-US" sz="1600" dirty="0" smtClean="0">
                <a:latin typeface="Metric"/>
              </a:rPr>
              <a:t>Senior Fellow</a:t>
            </a:r>
          </a:p>
          <a:p>
            <a:r>
              <a:rPr lang="en-US" sz="1600" dirty="0" smtClean="0">
                <a:latin typeface="Metric"/>
              </a:rPr>
              <a:t>Hewlett Packard Labs</a:t>
            </a:r>
            <a:endParaRPr lang="en-US" sz="1600" b="0" dirty="0" smtClean="0">
              <a:latin typeface="Metric"/>
            </a:endParaRPr>
          </a:p>
        </p:txBody>
      </p:sp>
    </p:spTree>
    <p:extLst>
      <p:ext uri="{BB962C8B-B14F-4D97-AF65-F5344CB8AC3E}">
        <p14:creationId xmlns:p14="http://schemas.microsoft.com/office/powerpoint/2010/main" val="30925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smtClean="0"/>
              <a:t>Structure of a US Neuromorphic Computing Program</a:t>
            </a:r>
            <a:endParaRPr lang="en-US" dirty="0"/>
          </a:p>
        </p:txBody>
      </p:sp>
      <p:sp>
        <p:nvSpPr>
          <p:cNvPr id="5" name="TextBox 4"/>
          <p:cNvSpPr txBox="1"/>
          <p:nvPr/>
        </p:nvSpPr>
        <p:spPr>
          <a:xfrm>
            <a:off x="369601" y="709063"/>
            <a:ext cx="8498863" cy="3980577"/>
          </a:xfrm>
          <a:prstGeom prst="rect">
            <a:avLst/>
          </a:prstGeom>
          <a:noFill/>
        </p:spPr>
        <p:txBody>
          <a:bodyPr wrap="square" rtlCol="0">
            <a:spAutoFit/>
          </a:bodyPr>
          <a:lstStyle/>
          <a:p>
            <a:pPr defTabSz="430213">
              <a:spcAft>
                <a:spcPts val="400"/>
              </a:spcAft>
              <a:buSzPct val="100000"/>
            </a:pPr>
            <a:r>
              <a:rPr lang="en-US" dirty="0" smtClean="0">
                <a:solidFill>
                  <a:srgbClr val="000000"/>
                </a:solidFill>
                <a:latin typeface="HP Simplified" pitchFamily="34" charset="0"/>
                <a:cs typeface="HP Simplified" pitchFamily="34" charset="0"/>
              </a:rPr>
              <a:t>1.  Connect Theory of Computation with Neuroscience and Nonlinear Dynamics</a:t>
            </a:r>
          </a:p>
          <a:p>
            <a:pPr defTabSz="430213">
              <a:spcAft>
                <a:spcPts val="400"/>
              </a:spcAft>
              <a:buSzPct val="100000"/>
            </a:pPr>
            <a:r>
              <a:rPr lang="en-US" dirty="0" smtClean="0">
                <a:solidFill>
                  <a:srgbClr val="000000"/>
                </a:solidFill>
                <a:latin typeface="HP Simplified" pitchFamily="34" charset="0"/>
                <a:cs typeface="HP Simplified" pitchFamily="34" charset="0"/>
              </a:rPr>
              <a:t>      e.g. Boolean, CNN, </a:t>
            </a:r>
            <a:r>
              <a:rPr lang="en-US" dirty="0" err="1" smtClean="0">
                <a:solidFill>
                  <a:srgbClr val="000000"/>
                </a:solidFill>
                <a:latin typeface="HP Simplified" pitchFamily="34" charset="0"/>
                <a:cs typeface="HP Simplified" pitchFamily="34" charset="0"/>
              </a:rPr>
              <a:t>Baysian</a:t>
            </a:r>
            <a:r>
              <a:rPr lang="en-US" dirty="0" smtClean="0">
                <a:solidFill>
                  <a:srgbClr val="000000"/>
                </a:solidFill>
                <a:latin typeface="HP Simplified" pitchFamily="34" charset="0"/>
                <a:cs typeface="HP Simplified" pitchFamily="34" charset="0"/>
              </a:rPr>
              <a:t> Inference, Energy-Based Models, Markov Chains        </a:t>
            </a:r>
          </a:p>
          <a:p>
            <a:pPr defTabSz="430213">
              <a:spcAft>
                <a:spcPts val="400"/>
              </a:spcAft>
              <a:buSzPct val="100000"/>
            </a:pPr>
            <a:r>
              <a:rPr lang="en-US" dirty="0" smtClean="0">
                <a:solidFill>
                  <a:srgbClr val="000000"/>
                </a:solidFill>
                <a:latin typeface="HP Simplified" pitchFamily="34" charset="0"/>
                <a:cs typeface="HP Simplified" pitchFamily="34" charset="0"/>
              </a:rPr>
              <a:t>2.  Architecture of the Brain and Relation to Computing and Learning</a:t>
            </a:r>
          </a:p>
          <a:p>
            <a:pPr defTabSz="430213">
              <a:spcAft>
                <a:spcPts val="400"/>
              </a:spcAft>
              <a:buSzPct val="100000"/>
            </a:pPr>
            <a:r>
              <a:rPr lang="en-US" dirty="0" smtClean="0">
                <a:solidFill>
                  <a:srgbClr val="000000"/>
                </a:solidFill>
                <a:latin typeface="HP Simplified" pitchFamily="34" charset="0"/>
                <a:cs typeface="HP Simplified" pitchFamily="34" charset="0"/>
              </a:rPr>
              <a:t>      Theories of Mind:  </a:t>
            </a:r>
            <a:r>
              <a:rPr lang="en-US" dirty="0" err="1" smtClean="0">
                <a:solidFill>
                  <a:srgbClr val="000000"/>
                </a:solidFill>
                <a:latin typeface="HP Simplified" pitchFamily="34" charset="0"/>
                <a:cs typeface="HP Simplified" pitchFamily="34" charset="0"/>
              </a:rPr>
              <a:t>Albus</a:t>
            </a:r>
            <a:r>
              <a:rPr lang="en-US" dirty="0" smtClean="0">
                <a:solidFill>
                  <a:srgbClr val="000000"/>
                </a:solidFill>
                <a:latin typeface="HP Simplified" pitchFamily="34" charset="0"/>
                <a:cs typeface="HP Simplified" pitchFamily="34" charset="0"/>
              </a:rPr>
              <a:t>, </a:t>
            </a:r>
            <a:r>
              <a:rPr lang="en-US" dirty="0" err="1" smtClean="0">
                <a:solidFill>
                  <a:srgbClr val="000000"/>
                </a:solidFill>
                <a:latin typeface="HP Simplified" pitchFamily="34" charset="0"/>
                <a:cs typeface="HP Simplified" pitchFamily="34" charset="0"/>
              </a:rPr>
              <a:t>Eliasmith</a:t>
            </a:r>
            <a:r>
              <a:rPr lang="en-US" dirty="0" smtClean="0">
                <a:solidFill>
                  <a:srgbClr val="000000"/>
                </a:solidFill>
                <a:latin typeface="HP Simplified" pitchFamily="34" charset="0"/>
                <a:cs typeface="HP Simplified" pitchFamily="34" charset="0"/>
              </a:rPr>
              <a:t>, </a:t>
            </a:r>
            <a:r>
              <a:rPr lang="en-US" dirty="0" err="1" smtClean="0">
                <a:solidFill>
                  <a:srgbClr val="000000"/>
                </a:solidFill>
                <a:latin typeface="HP Simplified" pitchFamily="34" charset="0"/>
                <a:cs typeface="HP Simplified" pitchFamily="34" charset="0"/>
              </a:rPr>
              <a:t>Grossberg</a:t>
            </a:r>
            <a:r>
              <a:rPr lang="en-US" dirty="0" smtClean="0">
                <a:solidFill>
                  <a:srgbClr val="000000"/>
                </a:solidFill>
                <a:latin typeface="HP Simplified" pitchFamily="34" charset="0"/>
                <a:cs typeface="HP Simplified" pitchFamily="34" charset="0"/>
              </a:rPr>
              <a:t>, Mead, many others    </a:t>
            </a:r>
          </a:p>
          <a:p>
            <a:pPr defTabSz="430213">
              <a:spcAft>
                <a:spcPts val="400"/>
              </a:spcAft>
              <a:buSzPct val="100000"/>
            </a:pPr>
            <a:r>
              <a:rPr lang="en-US" dirty="0" smtClean="0">
                <a:solidFill>
                  <a:srgbClr val="000000"/>
                </a:solidFill>
                <a:latin typeface="HP Simplified" pitchFamily="34" charset="0"/>
                <a:cs typeface="HP Simplified" pitchFamily="34" charset="0"/>
              </a:rPr>
              <a:t>3.  Simulation of Computational Models and Systems</a:t>
            </a:r>
          </a:p>
          <a:p>
            <a:pPr defTabSz="430213">
              <a:spcAft>
                <a:spcPts val="400"/>
              </a:spcAft>
              <a:buSzPct val="100000"/>
            </a:pPr>
            <a:r>
              <a:rPr lang="en-US" dirty="0" smtClean="0">
                <a:solidFill>
                  <a:srgbClr val="000000"/>
                </a:solidFill>
                <a:latin typeface="HP Simplified" pitchFamily="34" charset="0"/>
                <a:cs typeface="HP Simplified" pitchFamily="34" charset="0"/>
              </a:rPr>
              <a:t>4.  System Software, Algorithms &amp; Apps – Make it Programmable/Adaptable </a:t>
            </a:r>
          </a:p>
          <a:p>
            <a:pPr defTabSz="430213">
              <a:spcAft>
                <a:spcPts val="400"/>
              </a:spcAft>
              <a:buSzPct val="100000"/>
            </a:pPr>
            <a:r>
              <a:rPr lang="en-US" dirty="0" smtClean="0">
                <a:solidFill>
                  <a:srgbClr val="000000"/>
                </a:solidFill>
                <a:latin typeface="HP Simplified" pitchFamily="34" charset="0"/>
                <a:cs typeface="HP Simplified" pitchFamily="34" charset="0"/>
              </a:rPr>
              <a:t>5.  Chip Design – System-on-Chip:  Accelerators, Learning and Controllers</a:t>
            </a:r>
          </a:p>
          <a:p>
            <a:pPr defTabSz="430213">
              <a:spcAft>
                <a:spcPts val="400"/>
              </a:spcAft>
              <a:buSzPct val="100000"/>
            </a:pPr>
            <a:r>
              <a:rPr lang="en-US" dirty="0">
                <a:solidFill>
                  <a:srgbClr val="000000"/>
                </a:solidFill>
                <a:latin typeface="HP Simplified" pitchFamily="34" charset="0"/>
                <a:cs typeface="HP Simplified" pitchFamily="34" charset="0"/>
              </a:rPr>
              <a:t> </a:t>
            </a:r>
            <a:r>
              <a:rPr lang="en-US" dirty="0" smtClean="0">
                <a:solidFill>
                  <a:srgbClr val="000000"/>
                </a:solidFill>
                <a:latin typeface="HP Simplified" pitchFamily="34" charset="0"/>
                <a:cs typeface="HP Simplified" pitchFamily="34" charset="0"/>
              </a:rPr>
              <a:t>     Compatible with standard processors, memory and data bus </a:t>
            </a:r>
          </a:p>
          <a:p>
            <a:pPr defTabSz="430213">
              <a:spcAft>
                <a:spcPts val="400"/>
              </a:spcAft>
              <a:buSzPct val="100000"/>
            </a:pPr>
            <a:r>
              <a:rPr lang="en-US" dirty="0" smtClean="0">
                <a:solidFill>
                  <a:srgbClr val="000000"/>
                </a:solidFill>
                <a:latin typeface="HP Simplified" pitchFamily="34" charset="0"/>
                <a:cs typeface="HP Simplified" pitchFamily="34" charset="0"/>
              </a:rPr>
              <a:t>6.   Chip Processing and Integration – Full Service Back End of Line on CMOS</a:t>
            </a:r>
          </a:p>
          <a:p>
            <a:pPr defTabSz="430213">
              <a:spcAft>
                <a:spcPts val="400"/>
              </a:spcAft>
              <a:buSzPct val="100000"/>
            </a:pPr>
            <a:r>
              <a:rPr lang="en-US" dirty="0" smtClean="0">
                <a:solidFill>
                  <a:srgbClr val="000000"/>
                </a:solidFill>
                <a:latin typeface="HP Simplified" pitchFamily="34" charset="0"/>
                <a:cs typeface="HP Simplified" pitchFamily="34" charset="0"/>
              </a:rPr>
              <a:t>       DoE </a:t>
            </a:r>
            <a:r>
              <a:rPr lang="en-US" dirty="0"/>
              <a:t>Nanoscale Science Research Centers (</a:t>
            </a:r>
            <a:r>
              <a:rPr lang="en-US" dirty="0" smtClean="0"/>
              <a:t>NSRCs) – e.g. CINT</a:t>
            </a:r>
            <a:endParaRPr lang="en-US" dirty="0" smtClean="0">
              <a:solidFill>
                <a:srgbClr val="000000"/>
              </a:solidFill>
              <a:latin typeface="HP Simplified" pitchFamily="34" charset="0"/>
              <a:cs typeface="HP Simplified" pitchFamily="34" charset="0"/>
            </a:endParaRPr>
          </a:p>
          <a:p>
            <a:pPr defTabSz="430213">
              <a:spcAft>
                <a:spcPts val="400"/>
              </a:spcAft>
              <a:buSzPct val="100000"/>
            </a:pPr>
            <a:r>
              <a:rPr lang="en-US" dirty="0" smtClean="0">
                <a:solidFill>
                  <a:srgbClr val="000000"/>
                </a:solidFill>
                <a:latin typeface="HP Simplified" pitchFamily="34" charset="0"/>
                <a:cs typeface="HP Simplified" pitchFamily="34" charset="0"/>
              </a:rPr>
              <a:t>7.  Devices and Materials – </a:t>
            </a:r>
            <a:r>
              <a:rPr lang="en-US" i="1" dirty="0" smtClean="0">
                <a:solidFill>
                  <a:srgbClr val="000000"/>
                </a:solidFill>
                <a:latin typeface="HP Simplified" pitchFamily="34" charset="0"/>
                <a:cs typeface="HP Simplified" pitchFamily="34" charset="0"/>
              </a:rPr>
              <a:t>in situ</a:t>
            </a:r>
            <a:r>
              <a:rPr lang="en-US" dirty="0" smtClean="0">
                <a:solidFill>
                  <a:srgbClr val="000000"/>
                </a:solidFill>
                <a:latin typeface="HP Simplified" pitchFamily="34" charset="0"/>
                <a:cs typeface="HP Simplified" pitchFamily="34" charset="0"/>
              </a:rPr>
              <a:t> and </a:t>
            </a:r>
            <a:r>
              <a:rPr lang="en-US" i="1" dirty="0" smtClean="0">
                <a:solidFill>
                  <a:srgbClr val="000000"/>
                </a:solidFill>
                <a:latin typeface="HP Simplified" pitchFamily="34" charset="0"/>
                <a:cs typeface="HP Simplified" pitchFamily="34" charset="0"/>
              </a:rPr>
              <a:t>in operando</a:t>
            </a:r>
            <a:r>
              <a:rPr lang="en-US" dirty="0" smtClean="0">
                <a:solidFill>
                  <a:srgbClr val="000000"/>
                </a:solidFill>
                <a:latin typeface="HP Simplified" pitchFamily="34" charset="0"/>
                <a:cs typeface="HP Simplified" pitchFamily="34" charset="0"/>
              </a:rPr>
              <a:t> test and measurement</a:t>
            </a:r>
          </a:p>
          <a:p>
            <a:pPr defTabSz="430213">
              <a:spcAft>
                <a:spcPts val="400"/>
              </a:spcAft>
              <a:buSzPct val="100000"/>
            </a:pPr>
            <a:r>
              <a:rPr lang="en-US" dirty="0" smtClean="0">
                <a:solidFill>
                  <a:srgbClr val="000000"/>
                </a:solidFill>
                <a:latin typeface="HP Simplified" pitchFamily="34" charset="0"/>
                <a:cs typeface="HP Simplified" pitchFamily="34" charset="0"/>
              </a:rPr>
              <a:t>       Most likely materials will be adopted from Non-Volatile Memory</a:t>
            </a:r>
          </a:p>
        </p:txBody>
      </p:sp>
    </p:spTree>
    <p:extLst>
      <p:ext uri="{BB962C8B-B14F-4D97-AF65-F5344CB8AC3E}">
        <p14:creationId xmlns:p14="http://schemas.microsoft.com/office/powerpoint/2010/main" val="135511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 New Platform Architecture </a:t>
            </a:r>
            <a:endParaRPr lang="en-US" sz="2400" dirty="0"/>
          </a:p>
        </p:txBody>
      </p:sp>
      <p:sp>
        <p:nvSpPr>
          <p:cNvPr id="3" name="Slide Number Placeholder 2"/>
          <p:cNvSpPr>
            <a:spLocks noGrp="1"/>
          </p:cNvSpPr>
          <p:nvPr>
            <p:ph type="sldNum" sz="quarter" idx="12"/>
          </p:nvPr>
        </p:nvSpPr>
        <p:spPr/>
        <p:txBody>
          <a:bodyPr/>
          <a:lstStyle/>
          <a:p>
            <a:fld id="{B016F8AB-BCEA-4347-8BA6-BE776009BC89}" type="slidenum">
              <a:rPr lang="en-US" smtClean="0"/>
              <a:t>11</a:t>
            </a:fld>
            <a:endParaRPr lang="en-US"/>
          </a:p>
        </p:txBody>
      </p:sp>
      <p:sp>
        <p:nvSpPr>
          <p:cNvPr id="5" name="TextBox 11"/>
          <p:cNvSpPr txBox="1"/>
          <p:nvPr/>
        </p:nvSpPr>
        <p:spPr>
          <a:xfrm>
            <a:off x="447046" y="2897180"/>
            <a:ext cx="883819" cy="465954"/>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844"/>
              </a:spcAft>
            </a:pPr>
            <a:r>
              <a:rPr lang="en-US" sz="1125" b="1" dirty="0">
                <a:latin typeface="Arial" panose="020B0604020202020204" pitchFamily="34" charset="0"/>
                <a:cs typeface="Arial" panose="020B0604020202020204" pitchFamily="34" charset="0"/>
              </a:rPr>
              <a:t>Massive Memory Pool</a:t>
            </a:r>
          </a:p>
        </p:txBody>
      </p:sp>
      <p:cxnSp>
        <p:nvCxnSpPr>
          <p:cNvPr id="9" name="Straight Connector 8"/>
          <p:cNvCxnSpPr/>
          <p:nvPr/>
        </p:nvCxnSpPr>
        <p:spPr>
          <a:xfrm>
            <a:off x="1458549" y="944607"/>
            <a:ext cx="0" cy="346601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1700827" y="1684347"/>
            <a:ext cx="1098042" cy="2403394"/>
            <a:chOff x="2267769" y="2245795"/>
            <a:chExt cx="1464056" cy="3204525"/>
          </a:xfrm>
        </p:grpSpPr>
        <p:cxnSp>
          <p:nvCxnSpPr>
            <p:cNvPr id="26" name="Straight Arrow Connector 25"/>
            <p:cNvCxnSpPr/>
            <p:nvPr/>
          </p:nvCxnSpPr>
          <p:spPr>
            <a:xfrm flipV="1">
              <a:off x="2344394" y="2704312"/>
              <a:ext cx="0" cy="2746008"/>
            </a:xfrm>
            <a:prstGeom prst="straightConnector1">
              <a:avLst/>
            </a:prstGeom>
            <a:ln w="50800">
              <a:solidFill>
                <a:schemeClr val="tx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267769" y="2245795"/>
              <a:ext cx="1464056" cy="353986"/>
            </a:xfrm>
            <a:prstGeom prst="rect">
              <a:avLst/>
            </a:prstGeom>
            <a:noFill/>
          </p:spPr>
          <p:txBody>
            <a:bodyPr wrap="square" lIns="0" tIns="0" rIns="0" bIns="0" rtlCol="0">
              <a:noAutofit/>
            </a:bodyPr>
            <a:lstStyle/>
            <a:p>
              <a:pPr>
                <a:lnSpc>
                  <a:spcPct val="90000"/>
                </a:lnSpc>
              </a:pPr>
              <a:r>
                <a:rPr lang="en-US" sz="975" dirty="0">
                  <a:solidFill>
                    <a:schemeClr val="tx2"/>
                  </a:solidFill>
                  <a:latin typeface="Arial" panose="020B0604020202020204" pitchFamily="34" charset="0"/>
                  <a:cs typeface="Arial" panose="020B0604020202020204" pitchFamily="34" charset="0"/>
                </a:rPr>
                <a:t>Faster</a:t>
              </a:r>
            </a:p>
            <a:p>
              <a:pPr>
                <a:lnSpc>
                  <a:spcPct val="90000"/>
                </a:lnSpc>
              </a:pPr>
              <a:r>
                <a:rPr lang="en-US" sz="975" dirty="0">
                  <a:solidFill>
                    <a:schemeClr val="tx2"/>
                  </a:solidFill>
                  <a:latin typeface="Arial" panose="020B0604020202020204" pitchFamily="34" charset="0"/>
                  <a:cs typeface="Arial" panose="020B0604020202020204" pitchFamily="34" charset="0"/>
                </a:rPr>
                <a:t>More cost per bit</a:t>
              </a:r>
            </a:p>
          </p:txBody>
        </p:sp>
      </p:grpSp>
      <p:grpSp>
        <p:nvGrpSpPr>
          <p:cNvPr id="17" name="Group 16"/>
          <p:cNvGrpSpPr/>
          <p:nvPr/>
        </p:nvGrpSpPr>
        <p:grpSpPr>
          <a:xfrm>
            <a:off x="2751412" y="1751629"/>
            <a:ext cx="1536296" cy="864894"/>
            <a:chOff x="3668549" y="2335505"/>
            <a:chExt cx="2048394" cy="1153192"/>
          </a:xfrm>
        </p:grpSpPr>
        <p:sp>
          <p:nvSpPr>
            <p:cNvPr id="48" name="Flowchart: Merge 47"/>
            <p:cNvSpPr/>
            <p:nvPr/>
          </p:nvSpPr>
          <p:spPr bwMode="ltGray">
            <a:xfrm rot="10800000">
              <a:off x="3668549" y="2335505"/>
              <a:ext cx="1345391" cy="1153192"/>
            </a:xfrm>
            <a:prstGeom prst="flowChartMerge">
              <a:avLst/>
            </a:pr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22" name="TextBox 21"/>
            <p:cNvSpPr txBox="1"/>
            <p:nvPr/>
          </p:nvSpPr>
          <p:spPr>
            <a:xfrm>
              <a:off x="3862189" y="2972733"/>
              <a:ext cx="982435" cy="300074"/>
            </a:xfrm>
            <a:prstGeom prst="rect">
              <a:avLst/>
            </a:prstGeom>
            <a:noFill/>
          </p:spPr>
          <p:txBody>
            <a:bodyPr wrap="square" lIns="0" tIns="0" rIns="0" bIns="0" rtlCol="0">
              <a:noAutofit/>
            </a:bodyPr>
            <a:lstStyle/>
            <a:p>
              <a:pPr algn="ctr">
                <a:lnSpc>
                  <a:spcPct val="90000"/>
                </a:lnSpc>
              </a:pPr>
              <a:r>
                <a:rPr lang="en-US" sz="1266" dirty="0">
                  <a:latin typeface="Arial" panose="020B0604020202020204" pitchFamily="34" charset="0"/>
                  <a:cs typeface="Arial" panose="020B0604020202020204" pitchFamily="34" charset="0"/>
                </a:rPr>
                <a:t>On-chip cache</a:t>
              </a:r>
            </a:p>
          </p:txBody>
        </p:sp>
        <p:sp>
          <p:nvSpPr>
            <p:cNvPr id="35" name="TextBox 34"/>
            <p:cNvSpPr txBox="1"/>
            <p:nvPr/>
          </p:nvSpPr>
          <p:spPr>
            <a:xfrm>
              <a:off x="4981271" y="3154292"/>
              <a:ext cx="735672" cy="325217"/>
            </a:xfrm>
            <a:prstGeom prst="rect">
              <a:avLst/>
            </a:prstGeom>
            <a:noFill/>
          </p:spPr>
          <p:txBody>
            <a:bodyPr wrap="none" rtlCol="0">
              <a:spAutoFit/>
            </a:bodyPr>
            <a:lstStyle/>
            <a:p>
              <a:pPr defTabSz="302526">
                <a:spcAft>
                  <a:spcPts val="281"/>
                </a:spcAft>
                <a:buSzPct val="100000"/>
              </a:pPr>
              <a:r>
                <a:rPr lang="en-US" sz="985" dirty="0">
                  <a:solidFill>
                    <a:prstClr val="black"/>
                  </a:solidFill>
                  <a:latin typeface="Arial" panose="020B0604020202020204" pitchFamily="34" charset="0"/>
                  <a:cs typeface="Arial" panose="020B0604020202020204" pitchFamily="34" charset="0"/>
                </a:rPr>
                <a:t>SRAM</a:t>
              </a:r>
            </a:p>
          </p:txBody>
        </p:sp>
      </p:grpSp>
      <p:grpSp>
        <p:nvGrpSpPr>
          <p:cNvPr id="16" name="Group 15"/>
          <p:cNvGrpSpPr/>
          <p:nvPr/>
        </p:nvGrpSpPr>
        <p:grpSpPr>
          <a:xfrm>
            <a:off x="2310855" y="2667474"/>
            <a:ext cx="2391832" cy="708136"/>
            <a:chOff x="3081140" y="3556632"/>
            <a:chExt cx="3189108" cy="944181"/>
          </a:xfrm>
        </p:grpSpPr>
        <p:sp>
          <p:nvSpPr>
            <p:cNvPr id="39" name="Flowchart: Manual Operation 6"/>
            <p:cNvSpPr/>
            <p:nvPr/>
          </p:nvSpPr>
          <p:spPr bwMode="ltGray">
            <a:xfrm rot="10800000">
              <a:off x="3081140" y="3556632"/>
              <a:ext cx="2544117" cy="944181"/>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198"/>
                <a:gd name="connsiteY0" fmla="*/ 0 h 10000"/>
                <a:gd name="connsiteX1" fmla="*/ 10198 w 10198"/>
                <a:gd name="connsiteY1" fmla="*/ 70 h 10000"/>
                <a:gd name="connsiteX2" fmla="*/ 8000 w 10198"/>
                <a:gd name="connsiteY2" fmla="*/ 10000 h 10000"/>
                <a:gd name="connsiteX3" fmla="*/ 2000 w 10198"/>
                <a:gd name="connsiteY3" fmla="*/ 10000 h 10000"/>
                <a:gd name="connsiteX4" fmla="*/ 0 w 10198"/>
                <a:gd name="connsiteY4" fmla="*/ 0 h 10000"/>
                <a:gd name="connsiteX0" fmla="*/ 0 w 10198"/>
                <a:gd name="connsiteY0" fmla="*/ 0 h 10000"/>
                <a:gd name="connsiteX1" fmla="*/ 10198 w 10198"/>
                <a:gd name="connsiteY1" fmla="*/ 70 h 10000"/>
                <a:gd name="connsiteX2" fmla="*/ 8000 w 10198"/>
                <a:gd name="connsiteY2" fmla="*/ 10000 h 10000"/>
                <a:gd name="connsiteX3" fmla="*/ 2000 w 10198"/>
                <a:gd name="connsiteY3" fmla="*/ 10000 h 10000"/>
                <a:gd name="connsiteX4" fmla="*/ 0 w 10198"/>
                <a:gd name="connsiteY4" fmla="*/ 0 h 10000"/>
                <a:gd name="connsiteX0" fmla="*/ 0 w 10198"/>
                <a:gd name="connsiteY0" fmla="*/ 0 h 10000"/>
                <a:gd name="connsiteX1" fmla="*/ 10198 w 10198"/>
                <a:gd name="connsiteY1" fmla="*/ 70 h 10000"/>
                <a:gd name="connsiteX2" fmla="*/ 8000 w 10198"/>
                <a:gd name="connsiteY2" fmla="*/ 10000 h 10000"/>
                <a:gd name="connsiteX3" fmla="*/ 2000 w 10198"/>
                <a:gd name="connsiteY3" fmla="*/ 10000 h 10000"/>
                <a:gd name="connsiteX4" fmla="*/ 0 w 10198"/>
                <a:gd name="connsiteY4" fmla="*/ 0 h 10000"/>
                <a:gd name="connsiteX0" fmla="*/ 0 w 10264"/>
                <a:gd name="connsiteY0" fmla="*/ 71 h 10071"/>
                <a:gd name="connsiteX1" fmla="*/ 10264 w 10264"/>
                <a:gd name="connsiteY1" fmla="*/ 0 h 10071"/>
                <a:gd name="connsiteX2" fmla="*/ 8000 w 10264"/>
                <a:gd name="connsiteY2" fmla="*/ 10071 h 10071"/>
                <a:gd name="connsiteX3" fmla="*/ 2000 w 10264"/>
                <a:gd name="connsiteY3" fmla="*/ 10071 h 10071"/>
                <a:gd name="connsiteX4" fmla="*/ 0 w 10264"/>
                <a:gd name="connsiteY4" fmla="*/ 71 h 10071"/>
                <a:gd name="connsiteX0" fmla="*/ 0 w 10198"/>
                <a:gd name="connsiteY0" fmla="*/ 106 h 10106"/>
                <a:gd name="connsiteX1" fmla="*/ 10198 w 10198"/>
                <a:gd name="connsiteY1" fmla="*/ 0 h 10106"/>
                <a:gd name="connsiteX2" fmla="*/ 8000 w 10198"/>
                <a:gd name="connsiteY2" fmla="*/ 10106 h 10106"/>
                <a:gd name="connsiteX3" fmla="*/ 2000 w 10198"/>
                <a:gd name="connsiteY3" fmla="*/ 10106 h 10106"/>
                <a:gd name="connsiteX4" fmla="*/ 0 w 10198"/>
                <a:gd name="connsiteY4" fmla="*/ 106 h 10106"/>
                <a:gd name="connsiteX0" fmla="*/ 0 w 10198"/>
                <a:gd name="connsiteY0" fmla="*/ 106 h 10106"/>
                <a:gd name="connsiteX1" fmla="*/ 10198 w 10198"/>
                <a:gd name="connsiteY1" fmla="*/ 0 h 10106"/>
                <a:gd name="connsiteX2" fmla="*/ 8000 w 10198"/>
                <a:gd name="connsiteY2" fmla="*/ 10106 h 10106"/>
                <a:gd name="connsiteX3" fmla="*/ 2277 w 10198"/>
                <a:gd name="connsiteY3" fmla="*/ 10106 h 10106"/>
                <a:gd name="connsiteX4" fmla="*/ 0 w 10198"/>
                <a:gd name="connsiteY4" fmla="*/ 106 h 10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8" h="10106">
                  <a:moveTo>
                    <a:pt x="0" y="106"/>
                  </a:moveTo>
                  <a:lnTo>
                    <a:pt x="10198" y="0"/>
                  </a:lnTo>
                  <a:lnTo>
                    <a:pt x="8000" y="10106"/>
                  </a:lnTo>
                  <a:lnTo>
                    <a:pt x="2277" y="10106"/>
                  </a:lnTo>
                  <a:lnTo>
                    <a:pt x="0" y="106"/>
                  </a:lnTo>
                  <a:close/>
                </a:path>
              </a:pathLst>
            </a:custGeom>
            <a:solidFill>
              <a:schemeClr val="tx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28" name="TextBox 27"/>
            <p:cNvSpPr txBox="1"/>
            <p:nvPr/>
          </p:nvSpPr>
          <p:spPr>
            <a:xfrm>
              <a:off x="3731825" y="3926541"/>
              <a:ext cx="1284270" cy="281316"/>
            </a:xfrm>
            <a:prstGeom prst="rect">
              <a:avLst/>
            </a:prstGeom>
            <a:noFill/>
          </p:spPr>
          <p:txBody>
            <a:bodyPr wrap="square" lIns="0" tIns="0" rIns="0" bIns="0" rtlCol="0">
              <a:noAutofit/>
            </a:bodyPr>
            <a:lstStyle/>
            <a:p>
              <a:pPr algn="ctr">
                <a:lnSpc>
                  <a:spcPct val="90000"/>
                </a:lnSpc>
              </a:pPr>
              <a:r>
                <a:rPr lang="en-US" sz="1266" dirty="0">
                  <a:latin typeface="Arial" panose="020B0604020202020204" pitchFamily="34" charset="0"/>
                  <a:cs typeface="Arial" panose="020B0604020202020204" pitchFamily="34" charset="0"/>
                </a:rPr>
                <a:t>Main memory</a:t>
              </a:r>
            </a:p>
          </p:txBody>
        </p:sp>
        <p:sp>
          <p:nvSpPr>
            <p:cNvPr id="36" name="TextBox 35"/>
            <p:cNvSpPr txBox="1"/>
            <p:nvPr/>
          </p:nvSpPr>
          <p:spPr>
            <a:xfrm>
              <a:off x="5526027" y="4120218"/>
              <a:ext cx="744221" cy="325217"/>
            </a:xfrm>
            <a:prstGeom prst="rect">
              <a:avLst/>
            </a:prstGeom>
            <a:noFill/>
          </p:spPr>
          <p:txBody>
            <a:bodyPr wrap="none" rtlCol="0">
              <a:spAutoFit/>
            </a:bodyPr>
            <a:lstStyle/>
            <a:p>
              <a:pPr defTabSz="302526">
                <a:spcAft>
                  <a:spcPts val="281"/>
                </a:spcAft>
                <a:buSzPct val="100000"/>
              </a:pPr>
              <a:r>
                <a:rPr lang="en-US" sz="985" dirty="0">
                  <a:solidFill>
                    <a:prstClr val="black"/>
                  </a:solidFill>
                  <a:latin typeface="Arial" panose="020B0604020202020204" pitchFamily="34" charset="0"/>
                  <a:cs typeface="Arial" panose="020B0604020202020204" pitchFamily="34" charset="0"/>
                </a:rPr>
                <a:t>DRAM</a:t>
              </a:r>
            </a:p>
          </p:txBody>
        </p:sp>
      </p:grpSp>
      <p:grpSp>
        <p:nvGrpSpPr>
          <p:cNvPr id="15" name="Group 14"/>
          <p:cNvGrpSpPr/>
          <p:nvPr/>
        </p:nvGrpSpPr>
        <p:grpSpPr>
          <a:xfrm>
            <a:off x="1908312" y="3426562"/>
            <a:ext cx="3455827" cy="694498"/>
            <a:chOff x="2544415" y="4568749"/>
            <a:chExt cx="4607769" cy="925997"/>
          </a:xfrm>
        </p:grpSpPr>
        <p:sp>
          <p:nvSpPr>
            <p:cNvPr id="43" name="Flowchart: Manual Operation 37"/>
            <p:cNvSpPr/>
            <p:nvPr/>
          </p:nvSpPr>
          <p:spPr bwMode="ltGray">
            <a:xfrm rot="10800000">
              <a:off x="2544415" y="4568749"/>
              <a:ext cx="3597965" cy="85801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38"/>
                <a:gd name="connsiteX1" fmla="*/ 10000 w 10000"/>
                <a:gd name="connsiteY1" fmla="*/ 0 h 10038"/>
                <a:gd name="connsiteX2" fmla="*/ 8622 w 10000"/>
                <a:gd name="connsiteY2" fmla="*/ 10038 h 10038"/>
                <a:gd name="connsiteX3" fmla="*/ 2000 w 10000"/>
                <a:gd name="connsiteY3" fmla="*/ 10000 h 10038"/>
                <a:gd name="connsiteX4" fmla="*/ 0 w 10000"/>
                <a:gd name="connsiteY4" fmla="*/ 0 h 10038"/>
                <a:gd name="connsiteX0" fmla="*/ 0 w 10000"/>
                <a:gd name="connsiteY0" fmla="*/ 0 h 10038"/>
                <a:gd name="connsiteX1" fmla="*/ 10000 w 10000"/>
                <a:gd name="connsiteY1" fmla="*/ 0 h 10038"/>
                <a:gd name="connsiteX2" fmla="*/ 8622 w 10000"/>
                <a:gd name="connsiteY2" fmla="*/ 10038 h 10038"/>
                <a:gd name="connsiteX3" fmla="*/ 2000 w 10000"/>
                <a:gd name="connsiteY3" fmla="*/ 10000 h 10038"/>
                <a:gd name="connsiteX4" fmla="*/ 0 w 10000"/>
                <a:gd name="connsiteY4" fmla="*/ 0 h 10038"/>
                <a:gd name="connsiteX0" fmla="*/ 0 w 10000"/>
                <a:gd name="connsiteY0" fmla="*/ 0 h 10038"/>
                <a:gd name="connsiteX1" fmla="*/ 10000 w 10000"/>
                <a:gd name="connsiteY1" fmla="*/ 0 h 10038"/>
                <a:gd name="connsiteX2" fmla="*/ 8622 w 10000"/>
                <a:gd name="connsiteY2" fmla="*/ 10038 h 10038"/>
                <a:gd name="connsiteX3" fmla="*/ 1397 w 10000"/>
                <a:gd name="connsiteY3" fmla="*/ 10000 h 10038"/>
                <a:gd name="connsiteX4" fmla="*/ 0 w 10000"/>
                <a:gd name="connsiteY4" fmla="*/ 0 h 10038"/>
                <a:gd name="connsiteX0" fmla="*/ 0 w 10000"/>
                <a:gd name="connsiteY0" fmla="*/ 0 h 10038"/>
                <a:gd name="connsiteX1" fmla="*/ 10000 w 10000"/>
                <a:gd name="connsiteY1" fmla="*/ 0 h 10038"/>
                <a:gd name="connsiteX2" fmla="*/ 8622 w 10000"/>
                <a:gd name="connsiteY2" fmla="*/ 10038 h 10038"/>
                <a:gd name="connsiteX3" fmla="*/ 1397 w 10000"/>
                <a:gd name="connsiteY3" fmla="*/ 10000 h 10038"/>
                <a:gd name="connsiteX4" fmla="*/ 0 w 10000"/>
                <a:gd name="connsiteY4" fmla="*/ 0 h 10038"/>
                <a:gd name="connsiteX0" fmla="*/ 0 w 10000"/>
                <a:gd name="connsiteY0" fmla="*/ 0 h 10038"/>
                <a:gd name="connsiteX1" fmla="*/ 10000 w 10000"/>
                <a:gd name="connsiteY1" fmla="*/ 0 h 10038"/>
                <a:gd name="connsiteX2" fmla="*/ 8622 w 10000"/>
                <a:gd name="connsiteY2" fmla="*/ 10038 h 10038"/>
                <a:gd name="connsiteX3" fmla="*/ 1360 w 10000"/>
                <a:gd name="connsiteY3" fmla="*/ 10000 h 10038"/>
                <a:gd name="connsiteX4" fmla="*/ 0 w 10000"/>
                <a:gd name="connsiteY4" fmla="*/ 0 h 10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8">
                  <a:moveTo>
                    <a:pt x="0" y="0"/>
                  </a:moveTo>
                  <a:lnTo>
                    <a:pt x="10000" y="0"/>
                  </a:lnTo>
                  <a:lnTo>
                    <a:pt x="8622" y="10038"/>
                  </a:lnTo>
                  <a:lnTo>
                    <a:pt x="1360" y="10000"/>
                  </a:lnTo>
                  <a:lnTo>
                    <a:pt x="0" y="0"/>
                  </a:lnTo>
                  <a:close/>
                </a:path>
              </a:pathLst>
            </a:custGeom>
            <a:solidFill>
              <a:schemeClr val="tx2">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29" name="TextBox 28"/>
            <p:cNvSpPr txBox="1"/>
            <p:nvPr/>
          </p:nvSpPr>
          <p:spPr>
            <a:xfrm>
              <a:off x="3731825" y="4826764"/>
              <a:ext cx="1284270" cy="281316"/>
            </a:xfrm>
            <a:prstGeom prst="rect">
              <a:avLst/>
            </a:prstGeom>
            <a:noFill/>
          </p:spPr>
          <p:txBody>
            <a:bodyPr wrap="square" lIns="0" tIns="0" rIns="0" bIns="0" rtlCol="0">
              <a:noAutofit/>
            </a:bodyPr>
            <a:lstStyle/>
            <a:p>
              <a:pPr algn="ctr">
                <a:lnSpc>
                  <a:spcPct val="90000"/>
                </a:lnSpc>
              </a:pPr>
              <a:r>
                <a:rPr lang="en-US" sz="1266" dirty="0">
                  <a:latin typeface="Arial" panose="020B0604020202020204" pitchFamily="34" charset="0"/>
                  <a:cs typeface="Arial" panose="020B0604020202020204" pitchFamily="34" charset="0"/>
                </a:rPr>
                <a:t>Mass storage</a:t>
              </a:r>
            </a:p>
          </p:txBody>
        </p:sp>
        <p:sp>
          <p:nvSpPr>
            <p:cNvPr id="37" name="TextBox 36"/>
            <p:cNvSpPr txBox="1"/>
            <p:nvPr/>
          </p:nvSpPr>
          <p:spPr>
            <a:xfrm>
              <a:off x="6100185" y="4967422"/>
              <a:ext cx="1051999" cy="527324"/>
            </a:xfrm>
            <a:prstGeom prst="rect">
              <a:avLst/>
            </a:prstGeom>
            <a:noFill/>
          </p:spPr>
          <p:txBody>
            <a:bodyPr wrap="none" rtlCol="0">
              <a:spAutoFit/>
            </a:bodyPr>
            <a:lstStyle/>
            <a:p>
              <a:pPr defTabSz="302526">
                <a:buSzPct val="100000"/>
              </a:pPr>
              <a:r>
                <a:rPr lang="en-US" sz="985" dirty="0">
                  <a:solidFill>
                    <a:prstClr val="black"/>
                  </a:solidFill>
                  <a:latin typeface="Arial" panose="020B0604020202020204" pitchFamily="34" charset="0"/>
                  <a:cs typeface="Arial" panose="020B0604020202020204" pitchFamily="34" charset="0"/>
                </a:rPr>
                <a:t>Flash</a:t>
              </a:r>
            </a:p>
            <a:p>
              <a:pPr defTabSz="302526">
                <a:buSzPct val="100000"/>
              </a:pPr>
              <a:r>
                <a:rPr lang="en-US" sz="985" dirty="0">
                  <a:solidFill>
                    <a:prstClr val="black"/>
                  </a:solidFill>
                  <a:latin typeface="Arial" panose="020B0604020202020204" pitchFamily="34" charset="0"/>
                  <a:cs typeface="Arial" panose="020B0604020202020204" pitchFamily="34" charset="0"/>
                </a:rPr>
                <a:t>  Hard disk</a:t>
              </a:r>
            </a:p>
          </p:txBody>
        </p:sp>
      </p:grpSp>
      <p:grpSp>
        <p:nvGrpSpPr>
          <p:cNvPr id="19" name="Group 18"/>
          <p:cNvGrpSpPr/>
          <p:nvPr/>
        </p:nvGrpSpPr>
        <p:grpSpPr>
          <a:xfrm>
            <a:off x="1890608" y="4173371"/>
            <a:ext cx="2731854" cy="192081"/>
            <a:chOff x="2520811" y="5564495"/>
            <a:chExt cx="3642472" cy="256108"/>
          </a:xfrm>
        </p:grpSpPr>
        <p:cxnSp>
          <p:nvCxnSpPr>
            <p:cNvPr id="31" name="Straight Arrow Connector 30"/>
            <p:cNvCxnSpPr/>
            <p:nvPr/>
          </p:nvCxnSpPr>
          <p:spPr>
            <a:xfrm>
              <a:off x="2520811" y="5660477"/>
              <a:ext cx="3642472" cy="0"/>
            </a:xfrm>
            <a:prstGeom prst="straightConnector1">
              <a:avLst/>
            </a:prstGeom>
            <a:ln w="5080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839587" y="5564495"/>
              <a:ext cx="1108710" cy="256108"/>
            </a:xfrm>
            <a:prstGeom prst="rect">
              <a:avLst/>
            </a:prstGeom>
            <a:solidFill>
              <a:schemeClr val="bg1"/>
            </a:solidFill>
          </p:spPr>
          <p:txBody>
            <a:bodyPr wrap="square" lIns="0" tIns="0" rIns="0" bIns="0" rtlCol="0">
              <a:noAutofit/>
            </a:bodyPr>
            <a:lstStyle/>
            <a:p>
              <a:pPr algn="ctr">
                <a:lnSpc>
                  <a:spcPct val="90000"/>
                </a:lnSpc>
              </a:pPr>
              <a:r>
                <a:rPr lang="en-US" sz="975" dirty="0">
                  <a:solidFill>
                    <a:schemeClr val="tx2"/>
                  </a:solidFill>
                  <a:latin typeface="Arial" panose="020B0604020202020204" pitchFamily="34" charset="0"/>
                  <a:cs typeface="Arial" panose="020B0604020202020204" pitchFamily="34" charset="0"/>
                </a:rPr>
                <a:t>Capacity</a:t>
              </a:r>
            </a:p>
          </p:txBody>
        </p:sp>
      </p:grpSp>
      <p:sp>
        <p:nvSpPr>
          <p:cNvPr id="41" name="TextBox 11"/>
          <p:cNvSpPr txBox="1"/>
          <p:nvPr/>
        </p:nvSpPr>
        <p:spPr>
          <a:xfrm>
            <a:off x="2814023" y="971717"/>
            <a:ext cx="883819" cy="465954"/>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844"/>
              </a:spcAft>
            </a:pPr>
            <a:r>
              <a:rPr lang="en-US" b="1" dirty="0">
                <a:latin typeface="Arial" panose="020B0604020202020204" pitchFamily="34" charset="0"/>
                <a:cs typeface="Arial" panose="020B0604020202020204" pitchFamily="34" charset="0"/>
              </a:rPr>
              <a:t>Today</a:t>
            </a:r>
          </a:p>
        </p:txBody>
      </p:sp>
      <p:sp>
        <p:nvSpPr>
          <p:cNvPr id="32" name="Rectangle 31"/>
          <p:cNvSpPr/>
          <p:nvPr/>
        </p:nvSpPr>
        <p:spPr bwMode="ltGray">
          <a:xfrm>
            <a:off x="5736194" y="2597962"/>
            <a:ext cx="2694673" cy="829694"/>
          </a:xfrm>
          <a:prstGeom prst="rect">
            <a:avLst/>
          </a:prstGeom>
          <a:solidFill>
            <a:srgbClr val="00B38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266"/>
          </a:p>
        </p:txBody>
      </p:sp>
      <p:sp>
        <p:nvSpPr>
          <p:cNvPr id="46" name="TextBox 45"/>
          <p:cNvSpPr txBox="1"/>
          <p:nvPr/>
        </p:nvSpPr>
        <p:spPr>
          <a:xfrm>
            <a:off x="2010767" y="1228796"/>
            <a:ext cx="2490332" cy="322345"/>
          </a:xfrm>
          <a:prstGeom prst="rect">
            <a:avLst/>
          </a:prstGeom>
          <a:noFill/>
        </p:spPr>
        <p:txBody>
          <a:bodyPr wrap="square" lIns="0" tIns="0" rIns="0" bIns="0" rtlCol="0">
            <a:noAutofit/>
          </a:bodyPr>
          <a:lstStyle/>
          <a:p>
            <a:pPr algn="ctr">
              <a:lnSpc>
                <a:spcPct val="90000"/>
              </a:lnSpc>
            </a:pPr>
            <a:r>
              <a:rPr lang="en-US" sz="1600" dirty="0" smtClean="0">
                <a:latin typeface="Arial" panose="020B0604020202020204" pitchFamily="34" charset="0"/>
                <a:cs typeface="Arial" panose="020B0604020202020204" pitchFamily="34" charset="0"/>
              </a:rPr>
              <a:t>Constant struggle between cost </a:t>
            </a:r>
            <a:r>
              <a:rPr lang="en-US" sz="1600" dirty="0">
                <a:latin typeface="Arial" panose="020B0604020202020204" pitchFamily="34" charset="0"/>
                <a:cs typeface="Arial" panose="020B0604020202020204" pitchFamily="34" charset="0"/>
              </a:rPr>
              <a:t>and performance</a:t>
            </a:r>
          </a:p>
        </p:txBody>
      </p:sp>
      <p:grpSp>
        <p:nvGrpSpPr>
          <p:cNvPr id="14" name="Group 13"/>
          <p:cNvGrpSpPr/>
          <p:nvPr/>
        </p:nvGrpSpPr>
        <p:grpSpPr>
          <a:xfrm>
            <a:off x="5401078" y="966302"/>
            <a:ext cx="3354986" cy="465954"/>
            <a:chOff x="6843628" y="1288402"/>
            <a:chExt cx="4473315" cy="621272"/>
          </a:xfrm>
        </p:grpSpPr>
        <p:sp>
          <p:nvSpPr>
            <p:cNvPr id="42" name="TextBox 11"/>
            <p:cNvSpPr txBox="1"/>
            <p:nvPr/>
          </p:nvSpPr>
          <p:spPr>
            <a:xfrm>
              <a:off x="8157312" y="1288402"/>
              <a:ext cx="1845947" cy="621272"/>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844"/>
                </a:spcAft>
              </a:pPr>
              <a:r>
                <a:rPr lang="en-US" b="1" dirty="0">
                  <a:latin typeface="Arial" panose="020B0604020202020204" pitchFamily="34" charset="0"/>
                  <a:cs typeface="Arial" panose="020B0604020202020204" pitchFamily="34" charset="0"/>
                </a:rPr>
                <a:t>The Machine</a:t>
              </a:r>
            </a:p>
          </p:txBody>
        </p:sp>
        <p:sp>
          <p:nvSpPr>
            <p:cNvPr id="47" name="TextBox 46"/>
            <p:cNvSpPr txBox="1"/>
            <p:nvPr/>
          </p:nvSpPr>
          <p:spPr>
            <a:xfrm>
              <a:off x="6843628" y="1638394"/>
              <a:ext cx="4473315" cy="253861"/>
            </a:xfrm>
            <a:prstGeom prst="rect">
              <a:avLst/>
            </a:prstGeom>
            <a:noFill/>
          </p:spPr>
          <p:txBody>
            <a:bodyPr wrap="square" lIns="0" tIns="0" rIns="0" bIns="0" rtlCol="0">
              <a:noAutofit/>
            </a:bodyPr>
            <a:lstStyle/>
            <a:p>
              <a:pPr algn="ctr">
                <a:lnSpc>
                  <a:spcPct val="90000"/>
                </a:lnSpc>
              </a:pPr>
              <a:r>
                <a:rPr lang="en-US" sz="1600" dirty="0">
                  <a:latin typeface="Arial" panose="020B0604020202020204" pitchFamily="34" charset="0"/>
                  <a:cs typeface="Arial" panose="020B0604020202020204" pitchFamily="34" charset="0"/>
                </a:rPr>
                <a:t>Enabling </a:t>
              </a:r>
              <a:r>
                <a:rPr lang="en-US" sz="1600" dirty="0" smtClean="0">
                  <a:latin typeface="Arial" panose="020B0604020202020204" pitchFamily="34" charset="0"/>
                  <a:cs typeface="Arial" panose="020B0604020202020204" pitchFamily="34" charset="0"/>
                </a:rPr>
                <a:t>petabyte </a:t>
              </a:r>
              <a:r>
                <a:rPr lang="en-US" sz="1600" dirty="0">
                  <a:latin typeface="Arial" panose="020B0604020202020204" pitchFamily="34" charset="0"/>
                  <a:cs typeface="Arial" panose="020B0604020202020204" pitchFamily="34" charset="0"/>
                </a:rPr>
                <a:t>data sets</a:t>
              </a:r>
            </a:p>
          </p:txBody>
        </p:sp>
      </p:gr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2876" y="1983394"/>
            <a:ext cx="872159" cy="872159"/>
          </a:xfrm>
          <a:prstGeom prst="rect">
            <a:avLst/>
          </a:prstGeom>
        </p:spPr>
      </p:pic>
      <p:sp>
        <p:nvSpPr>
          <p:cNvPr id="44" name="TextBox 43"/>
          <p:cNvSpPr txBox="1"/>
          <p:nvPr/>
        </p:nvSpPr>
        <p:spPr>
          <a:xfrm>
            <a:off x="6186791" y="2834642"/>
            <a:ext cx="1750155" cy="334424"/>
          </a:xfrm>
          <a:prstGeom prst="rect">
            <a:avLst/>
          </a:prstGeom>
          <a:noFill/>
        </p:spPr>
        <p:txBody>
          <a:bodyPr wrap="square" lIns="0" tIns="0" rIns="0" bIns="0" rtlCol="0">
            <a:noAutofit/>
          </a:bodyPr>
          <a:lstStyle/>
          <a:p>
            <a:pPr algn="ctr">
              <a:lnSpc>
                <a:spcPct val="90000"/>
              </a:lnSpc>
            </a:pPr>
            <a:r>
              <a:rPr lang="en-US" sz="1350" b="1" dirty="0" smtClean="0">
                <a:solidFill>
                  <a:schemeClr val="bg1"/>
                </a:solidFill>
                <a:latin typeface="Arial" panose="020B0604020202020204" pitchFamily="34" charset="0"/>
                <a:cs typeface="Arial" panose="020B0604020202020204" pitchFamily="34" charset="0"/>
              </a:rPr>
              <a:t>High density nonvolatile memory</a:t>
            </a:r>
            <a:endParaRPr lang="en-US" sz="1350" b="1" dirty="0">
              <a:solidFill>
                <a:schemeClr val="bg1"/>
              </a:solidFill>
              <a:latin typeface="Arial" panose="020B0604020202020204" pitchFamily="34" charset="0"/>
              <a:cs typeface="Arial" panose="020B0604020202020204" pitchFamily="34" charset="0"/>
            </a:endParaRPr>
          </a:p>
        </p:txBody>
      </p:sp>
      <p:grpSp>
        <p:nvGrpSpPr>
          <p:cNvPr id="13" name="Group 12"/>
          <p:cNvGrpSpPr/>
          <p:nvPr/>
        </p:nvGrpSpPr>
        <p:grpSpPr>
          <a:xfrm>
            <a:off x="5734877" y="3487571"/>
            <a:ext cx="2731854" cy="192081"/>
            <a:chOff x="7239000" y="5564495"/>
            <a:chExt cx="3642472" cy="256108"/>
          </a:xfrm>
        </p:grpSpPr>
        <p:cxnSp>
          <p:nvCxnSpPr>
            <p:cNvPr id="61" name="Straight Arrow Connector 60"/>
            <p:cNvCxnSpPr/>
            <p:nvPr/>
          </p:nvCxnSpPr>
          <p:spPr>
            <a:xfrm>
              <a:off x="7239000" y="5660477"/>
              <a:ext cx="3642472" cy="0"/>
            </a:xfrm>
            <a:prstGeom prst="straightConnector1">
              <a:avLst/>
            </a:prstGeom>
            <a:ln w="50800">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557776" y="5564495"/>
              <a:ext cx="1108710" cy="256108"/>
            </a:xfrm>
            <a:prstGeom prst="rect">
              <a:avLst/>
            </a:prstGeom>
            <a:solidFill>
              <a:schemeClr val="bg1"/>
            </a:solidFill>
          </p:spPr>
          <p:txBody>
            <a:bodyPr wrap="square" lIns="0" tIns="0" rIns="0" bIns="0" rtlCol="0">
              <a:noAutofit/>
            </a:bodyPr>
            <a:lstStyle/>
            <a:p>
              <a:pPr algn="ctr">
                <a:lnSpc>
                  <a:spcPct val="90000"/>
                </a:lnSpc>
              </a:pPr>
              <a:r>
                <a:rPr lang="en-US" sz="975" dirty="0">
                  <a:solidFill>
                    <a:schemeClr val="tx2"/>
                  </a:solidFill>
                  <a:latin typeface="Arial" panose="020B0604020202020204" pitchFamily="34" charset="0"/>
                  <a:cs typeface="Arial" panose="020B0604020202020204" pitchFamily="34" charset="0"/>
                </a:rPr>
                <a:t>Capacity</a:t>
              </a:r>
            </a:p>
          </p:txBody>
        </p:sp>
      </p:grpSp>
      <p:sp>
        <p:nvSpPr>
          <p:cNvPr id="63" name="TextBox 62"/>
          <p:cNvSpPr txBox="1"/>
          <p:nvPr/>
        </p:nvSpPr>
        <p:spPr>
          <a:xfrm>
            <a:off x="5262770" y="2959376"/>
            <a:ext cx="1098042" cy="265490"/>
          </a:xfrm>
          <a:prstGeom prst="rect">
            <a:avLst/>
          </a:prstGeom>
          <a:noFill/>
        </p:spPr>
        <p:txBody>
          <a:bodyPr wrap="square" lIns="0" tIns="0" rIns="0" bIns="0" rtlCol="0">
            <a:noAutofit/>
          </a:bodyPr>
          <a:lstStyle/>
          <a:p>
            <a:pPr>
              <a:lnSpc>
                <a:spcPct val="90000"/>
              </a:lnSpc>
            </a:pPr>
            <a:r>
              <a:rPr lang="en-US" sz="975" dirty="0">
                <a:solidFill>
                  <a:schemeClr val="tx2"/>
                </a:solidFill>
                <a:latin typeface="Arial" panose="020B0604020202020204" pitchFamily="34" charset="0"/>
                <a:cs typeface="Arial" panose="020B0604020202020204" pitchFamily="34" charset="0"/>
              </a:rPr>
              <a:t>Faster</a:t>
            </a:r>
          </a:p>
        </p:txBody>
      </p:sp>
      <p:cxnSp>
        <p:nvCxnSpPr>
          <p:cNvPr id="45" name="Straight Arrow Connector 44"/>
          <p:cNvCxnSpPr/>
          <p:nvPr/>
        </p:nvCxnSpPr>
        <p:spPr>
          <a:xfrm flipV="1">
            <a:off x="7120335" y="3679652"/>
            <a:ext cx="0" cy="356400"/>
          </a:xfrm>
          <a:prstGeom prst="straightConnector1">
            <a:avLst/>
          </a:prstGeom>
          <a:ln w="5080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099486" y="1983394"/>
            <a:ext cx="0" cy="514270"/>
          </a:xfrm>
          <a:prstGeom prst="straightConnector1">
            <a:avLst/>
          </a:prstGeom>
          <a:ln w="50800">
            <a:solidFill>
              <a:schemeClr val="bg1">
                <a:lumMod val="85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186791" y="2240528"/>
            <a:ext cx="171453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723959" y="1948699"/>
            <a:ext cx="710405"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186791" y="4020690"/>
            <a:ext cx="1714538"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593504" y="4101396"/>
            <a:ext cx="3092442" cy="721756"/>
          </a:xfrm>
          <a:prstGeom prst="rect">
            <a:avLst/>
          </a:prstGeom>
          <a:noFill/>
        </p:spPr>
        <p:txBody>
          <a:bodyPr wrap="none" lIns="0" tIns="0" rIns="0" bIns="0" rtlCol="0">
            <a:noAutofit/>
          </a:bodyPr>
          <a:lstStyle/>
          <a:p>
            <a:pPr algn="ctr">
              <a:lnSpc>
                <a:spcPct val="90000"/>
              </a:lnSpc>
            </a:pPr>
            <a:r>
              <a:rPr lang="en-US" sz="1600" dirty="0" smtClean="0"/>
              <a:t>cheaper, much higher density, </a:t>
            </a:r>
          </a:p>
          <a:p>
            <a:pPr algn="ctr">
              <a:lnSpc>
                <a:spcPct val="90000"/>
              </a:lnSpc>
            </a:pPr>
            <a:r>
              <a:rPr lang="en-US" sz="1600" dirty="0" smtClean="0"/>
              <a:t>much lower power consumption </a:t>
            </a:r>
          </a:p>
          <a:p>
            <a:pPr algn="ctr">
              <a:lnSpc>
                <a:spcPct val="90000"/>
              </a:lnSpc>
            </a:pPr>
            <a:r>
              <a:rPr lang="en-US" sz="1600" dirty="0" smtClean="0"/>
              <a:t>than DRAM</a:t>
            </a:r>
            <a:endParaRPr lang="en-US" sz="1600" dirty="0"/>
          </a:p>
        </p:txBody>
      </p:sp>
    </p:spTree>
    <p:extLst>
      <p:ext uri="{BB962C8B-B14F-4D97-AF65-F5344CB8AC3E}">
        <p14:creationId xmlns:p14="http://schemas.microsoft.com/office/powerpoint/2010/main" val="56726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Text Placeholder 3"/>
          <p:cNvSpPr txBox="1">
            <a:spLocks/>
          </p:cNvSpPr>
          <p:nvPr/>
        </p:nvSpPr>
        <p:spPr>
          <a:xfrm>
            <a:off x="437743" y="4029212"/>
            <a:ext cx="4496373" cy="1174691"/>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1800" b="1" dirty="0">
                <a:latin typeface="Arial" panose="020B0604020202020204" pitchFamily="34" charset="0"/>
                <a:cs typeface="Arial" panose="020B0604020202020204" pitchFamily="34" charset="0"/>
              </a:rPr>
              <a:t>From </a:t>
            </a:r>
            <a:r>
              <a:rPr lang="en-US" sz="1800" b="1" dirty="0" smtClean="0">
                <a:latin typeface="Arial" panose="020B0604020202020204" pitchFamily="34" charset="0"/>
                <a:cs typeface="Arial" panose="020B0604020202020204" pitchFamily="34" charset="0"/>
              </a:rPr>
              <a:t>Processor-Centric…</a:t>
            </a:r>
            <a:endParaRPr lang="en-US" sz="18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B016F8AB-BCEA-4347-8BA6-BE776009BC89}" type="slidenum">
              <a:rPr lang="en-US" smtClean="0"/>
              <a:pPr/>
              <a:t>12</a:t>
            </a:fld>
            <a:endParaRPr lang="en-US"/>
          </a:p>
        </p:txBody>
      </p:sp>
      <p:grpSp>
        <p:nvGrpSpPr>
          <p:cNvPr id="3" name="Group 2"/>
          <p:cNvGrpSpPr/>
          <p:nvPr/>
        </p:nvGrpSpPr>
        <p:grpSpPr>
          <a:xfrm>
            <a:off x="5459537" y="1559825"/>
            <a:ext cx="2716217" cy="2704474"/>
            <a:chOff x="5389840" y="925763"/>
            <a:chExt cx="2716217" cy="2704474"/>
          </a:xfrm>
        </p:grpSpPr>
        <p:grpSp>
          <p:nvGrpSpPr>
            <p:cNvPr id="184" name="Group 183"/>
            <p:cNvGrpSpPr/>
            <p:nvPr/>
          </p:nvGrpSpPr>
          <p:grpSpPr>
            <a:xfrm>
              <a:off x="5396909" y="925763"/>
              <a:ext cx="2679058" cy="2677895"/>
              <a:chOff x="3981076" y="1467158"/>
              <a:chExt cx="4231673" cy="4229837"/>
            </a:xfrm>
          </p:grpSpPr>
          <p:cxnSp>
            <p:nvCxnSpPr>
              <p:cNvPr id="474" name="Straight Connector 473"/>
              <p:cNvCxnSpPr/>
              <p:nvPr/>
            </p:nvCxnSpPr>
            <p:spPr>
              <a:xfrm flipH="1" flipV="1">
                <a:off x="6094185" y="1467158"/>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75" name="Group 474"/>
              <p:cNvGrpSpPr/>
              <p:nvPr/>
            </p:nvGrpSpPr>
            <p:grpSpPr>
              <a:xfrm>
                <a:off x="5954807" y="1606535"/>
                <a:ext cx="2257942" cy="2118566"/>
                <a:chOff x="6200462" y="1602211"/>
                <a:chExt cx="2257942" cy="2118566"/>
              </a:xfrm>
            </p:grpSpPr>
            <p:cxnSp>
              <p:nvCxnSpPr>
                <p:cNvPr id="487" name="Straight Connector 486"/>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6" name="Group 475"/>
              <p:cNvGrpSpPr/>
              <p:nvPr/>
            </p:nvGrpSpPr>
            <p:grpSpPr>
              <a:xfrm rot="5400000">
                <a:off x="5905439" y="3508741"/>
                <a:ext cx="2257942" cy="2118566"/>
                <a:chOff x="6200462" y="1602211"/>
                <a:chExt cx="2257942" cy="2118566"/>
              </a:xfrm>
            </p:grpSpPr>
            <p:cxnSp>
              <p:nvCxnSpPr>
                <p:cNvPr id="484" name="Straight Connector 483"/>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7" name="Group 476"/>
              <p:cNvGrpSpPr/>
              <p:nvPr/>
            </p:nvGrpSpPr>
            <p:grpSpPr>
              <a:xfrm rot="10800000">
                <a:off x="3981076" y="3459373"/>
                <a:ext cx="2257942" cy="2118566"/>
                <a:chOff x="6200462" y="1602211"/>
                <a:chExt cx="2257942" cy="2118566"/>
              </a:xfrm>
            </p:grpSpPr>
            <p:cxnSp>
              <p:nvCxnSpPr>
                <p:cNvPr id="481" name="Straight Connector 480"/>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rot="5400000" flipH="1" flipV="1">
                  <a:off x="7394041" y="2525836"/>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8" name="Group 477"/>
              <p:cNvGrpSpPr/>
              <p:nvPr/>
            </p:nvGrpSpPr>
            <p:grpSpPr>
              <a:xfrm rot="16200000">
                <a:off x="4120452" y="1621359"/>
                <a:ext cx="2118566" cy="2118566"/>
                <a:chOff x="6200462" y="1602211"/>
                <a:chExt cx="2118566" cy="2118566"/>
              </a:xfrm>
            </p:grpSpPr>
            <p:cxnSp>
              <p:nvCxnSpPr>
                <p:cNvPr id="479" name="Straight Connector 478"/>
                <p:cNvCxnSpPr/>
                <p:nvPr/>
              </p:nvCxnSpPr>
              <p:spPr>
                <a:xfrm rot="1800000" flipH="1" flipV="1">
                  <a:off x="6868801" y="1602211"/>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rot="3600000" flipH="1" flipV="1">
                  <a:off x="7254665" y="1996875"/>
                  <a:ext cx="10160" cy="2118566"/>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sp>
          <p:nvSpPr>
            <p:cNvPr id="185" name="Oval 184"/>
            <p:cNvSpPr/>
            <p:nvPr/>
          </p:nvSpPr>
          <p:spPr bwMode="ltGray">
            <a:xfrm>
              <a:off x="5512252" y="1054403"/>
              <a:ext cx="2442356" cy="2442356"/>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p>
          </p:txBody>
        </p:sp>
        <p:grpSp>
          <p:nvGrpSpPr>
            <p:cNvPr id="187" name="Group 186"/>
            <p:cNvGrpSpPr/>
            <p:nvPr/>
          </p:nvGrpSpPr>
          <p:grpSpPr>
            <a:xfrm>
              <a:off x="6536167" y="928142"/>
              <a:ext cx="405233" cy="295884"/>
              <a:chOff x="6029960" y="1462834"/>
              <a:chExt cx="640080" cy="467360"/>
            </a:xfrm>
            <a:solidFill>
              <a:srgbClr val="EAEAEA"/>
            </a:solidFill>
          </p:grpSpPr>
          <p:sp>
            <p:nvSpPr>
              <p:cNvPr id="460" name="Oval 459"/>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61" name="TextBox 46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88" name="Group 187"/>
            <p:cNvGrpSpPr/>
            <p:nvPr/>
          </p:nvGrpSpPr>
          <p:grpSpPr>
            <a:xfrm rot="1800000">
              <a:off x="7141017" y="1057193"/>
              <a:ext cx="405233" cy="295884"/>
              <a:chOff x="6029960" y="1462834"/>
              <a:chExt cx="640080" cy="467360"/>
            </a:xfrm>
            <a:solidFill>
              <a:srgbClr val="EAEAEA"/>
            </a:solidFill>
          </p:grpSpPr>
          <p:sp>
            <p:nvSpPr>
              <p:cNvPr id="458" name="Oval 457"/>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59" name="TextBox 45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89" name="Group 188"/>
            <p:cNvGrpSpPr/>
            <p:nvPr/>
          </p:nvGrpSpPr>
          <p:grpSpPr>
            <a:xfrm rot="3600000">
              <a:off x="7594692" y="1508535"/>
              <a:ext cx="405233" cy="295884"/>
              <a:chOff x="6029960" y="1462834"/>
              <a:chExt cx="640080" cy="467360"/>
            </a:xfrm>
            <a:solidFill>
              <a:srgbClr val="EAEAEA"/>
            </a:solidFill>
          </p:grpSpPr>
          <p:sp>
            <p:nvSpPr>
              <p:cNvPr id="456" name="Oval 455"/>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57" name="TextBox 45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0" name="Group 189"/>
            <p:cNvGrpSpPr/>
            <p:nvPr/>
          </p:nvGrpSpPr>
          <p:grpSpPr>
            <a:xfrm rot="5400000">
              <a:off x="7755498" y="2119600"/>
              <a:ext cx="405233" cy="295884"/>
              <a:chOff x="6029960" y="1462834"/>
              <a:chExt cx="640080" cy="467360"/>
            </a:xfrm>
            <a:solidFill>
              <a:srgbClr val="EAEAEA"/>
            </a:solidFill>
          </p:grpSpPr>
          <p:sp>
            <p:nvSpPr>
              <p:cNvPr id="454" name="Oval 453"/>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55" name="TextBox 45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1" name="Group 190"/>
            <p:cNvGrpSpPr/>
            <p:nvPr/>
          </p:nvGrpSpPr>
          <p:grpSpPr>
            <a:xfrm rot="18103262">
              <a:off x="7621756" y="2730936"/>
              <a:ext cx="405233" cy="295884"/>
              <a:chOff x="6029960" y="1462834"/>
              <a:chExt cx="640080" cy="467360"/>
            </a:xfrm>
            <a:solidFill>
              <a:srgbClr val="EAEAEA"/>
            </a:solidFill>
          </p:grpSpPr>
          <p:sp>
            <p:nvSpPr>
              <p:cNvPr id="452" name="Oval 451"/>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53" name="TextBox 45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2" name="Group 191"/>
            <p:cNvGrpSpPr/>
            <p:nvPr/>
          </p:nvGrpSpPr>
          <p:grpSpPr>
            <a:xfrm rot="19877651">
              <a:off x="7151272" y="3167114"/>
              <a:ext cx="405233" cy="295884"/>
              <a:chOff x="6029960" y="1462834"/>
              <a:chExt cx="640080" cy="467360"/>
            </a:xfrm>
            <a:solidFill>
              <a:srgbClr val="EAEAEA"/>
            </a:solidFill>
          </p:grpSpPr>
          <p:sp>
            <p:nvSpPr>
              <p:cNvPr id="450" name="Oval 449"/>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51" name="TextBox 45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3" name="Group 192"/>
            <p:cNvGrpSpPr/>
            <p:nvPr/>
          </p:nvGrpSpPr>
          <p:grpSpPr>
            <a:xfrm>
              <a:off x="6546640" y="3334353"/>
              <a:ext cx="405233" cy="295884"/>
              <a:chOff x="6029960" y="1462834"/>
              <a:chExt cx="640080" cy="467360"/>
            </a:xfrm>
            <a:solidFill>
              <a:srgbClr val="EAEAEA"/>
            </a:solidFill>
          </p:grpSpPr>
          <p:sp>
            <p:nvSpPr>
              <p:cNvPr id="448" name="Oval 447"/>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49" name="TextBox 44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4" name="Group 193"/>
            <p:cNvGrpSpPr/>
            <p:nvPr/>
          </p:nvGrpSpPr>
          <p:grpSpPr>
            <a:xfrm rot="1814374">
              <a:off x="5929143" y="3179978"/>
              <a:ext cx="405233" cy="295884"/>
              <a:chOff x="6029960" y="1462834"/>
              <a:chExt cx="640080" cy="467360"/>
            </a:xfrm>
            <a:solidFill>
              <a:srgbClr val="EAEAEA"/>
            </a:solidFill>
          </p:grpSpPr>
          <p:sp>
            <p:nvSpPr>
              <p:cNvPr id="446" name="Oval 445"/>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47" name="TextBox 44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5" name="Group 194"/>
            <p:cNvGrpSpPr/>
            <p:nvPr/>
          </p:nvGrpSpPr>
          <p:grpSpPr>
            <a:xfrm rot="3222283">
              <a:off x="5484337" y="2728224"/>
              <a:ext cx="405233" cy="295884"/>
              <a:chOff x="6029960" y="1462834"/>
              <a:chExt cx="640080" cy="467360"/>
            </a:xfrm>
            <a:solidFill>
              <a:srgbClr val="EAEAEA"/>
            </a:solidFill>
          </p:grpSpPr>
          <p:sp>
            <p:nvSpPr>
              <p:cNvPr id="444" name="Oval 443"/>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45" name="TextBox 44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6" name="Group 195"/>
            <p:cNvGrpSpPr/>
            <p:nvPr/>
          </p:nvGrpSpPr>
          <p:grpSpPr>
            <a:xfrm rot="16200000">
              <a:off x="5335165" y="2136456"/>
              <a:ext cx="405233" cy="295884"/>
              <a:chOff x="6029960" y="1462834"/>
              <a:chExt cx="640080" cy="467360"/>
            </a:xfrm>
            <a:solidFill>
              <a:srgbClr val="EAEAEA"/>
            </a:solidFill>
          </p:grpSpPr>
          <p:sp>
            <p:nvSpPr>
              <p:cNvPr id="442" name="Oval 441"/>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43" name="TextBox 44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7" name="Group 196"/>
            <p:cNvGrpSpPr/>
            <p:nvPr/>
          </p:nvGrpSpPr>
          <p:grpSpPr>
            <a:xfrm rot="18000000">
              <a:off x="5508787" y="1512186"/>
              <a:ext cx="405233" cy="295884"/>
              <a:chOff x="6029960" y="1462834"/>
              <a:chExt cx="640080" cy="467360"/>
            </a:xfrm>
            <a:solidFill>
              <a:srgbClr val="EAEAEA"/>
            </a:solidFill>
          </p:grpSpPr>
          <p:sp>
            <p:nvSpPr>
              <p:cNvPr id="440" name="Oval 439"/>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41" name="TextBox 44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grpSp>
          <p:nvGrpSpPr>
            <p:cNvPr id="198" name="Group 197"/>
            <p:cNvGrpSpPr/>
            <p:nvPr/>
          </p:nvGrpSpPr>
          <p:grpSpPr>
            <a:xfrm rot="19716833">
              <a:off x="5939799" y="1100867"/>
              <a:ext cx="405233" cy="295884"/>
              <a:chOff x="6029960" y="1462834"/>
              <a:chExt cx="640080" cy="467360"/>
            </a:xfrm>
            <a:solidFill>
              <a:srgbClr val="EAEAEA"/>
            </a:solidFill>
          </p:grpSpPr>
          <p:sp>
            <p:nvSpPr>
              <p:cNvPr id="438" name="Oval 437"/>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a:latin typeface="Arial" panose="020B0604020202020204" pitchFamily="34" charset="0"/>
                  <a:cs typeface="Arial" panose="020B0604020202020204" pitchFamily="34" charset="0"/>
                </a:endParaRPr>
              </a:p>
            </p:txBody>
          </p:sp>
          <p:sp>
            <p:nvSpPr>
              <p:cNvPr id="439" name="TextBox 43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1050" dirty="0">
                    <a:latin typeface="Arial" panose="020B0604020202020204" pitchFamily="34" charset="0"/>
                    <a:cs typeface="Arial" panose="020B0604020202020204" pitchFamily="34" charset="0"/>
                  </a:rPr>
                  <a:t>SoC</a:t>
                </a:r>
              </a:p>
            </p:txBody>
          </p:sp>
        </p:grpSp>
        <p:sp>
          <p:nvSpPr>
            <p:cNvPr id="258" name="Oval 257"/>
            <p:cNvSpPr/>
            <p:nvPr/>
          </p:nvSpPr>
          <p:spPr bwMode="ltGray">
            <a:xfrm>
              <a:off x="5877153" y="1413883"/>
              <a:ext cx="1717414" cy="1717414"/>
            </a:xfrm>
            <a:prstGeom prst="ellipse">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p>
          </p:txBody>
        </p:sp>
        <p:sp>
          <p:nvSpPr>
            <p:cNvPr id="490" name="Text Placeholder 3"/>
            <p:cNvSpPr txBox="1">
              <a:spLocks/>
            </p:cNvSpPr>
            <p:nvPr/>
          </p:nvSpPr>
          <p:spPr>
            <a:xfrm>
              <a:off x="5910738" y="1706433"/>
              <a:ext cx="1663635" cy="1174691"/>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1950" b="1" dirty="0">
                  <a:solidFill>
                    <a:schemeClr val="bg1"/>
                  </a:solidFill>
                  <a:latin typeface="Arial" panose="020B0604020202020204" pitchFamily="34" charset="0"/>
                  <a:cs typeface="Arial" panose="020B0604020202020204" pitchFamily="34" charset="0"/>
                </a:rPr>
                <a:t>Memory</a:t>
              </a:r>
              <a:br>
                <a:rPr lang="en-US" sz="1950" b="1" dirty="0">
                  <a:solidFill>
                    <a:schemeClr val="bg1"/>
                  </a:solidFill>
                  <a:latin typeface="Arial" panose="020B0604020202020204" pitchFamily="34" charset="0"/>
                  <a:cs typeface="Arial" panose="020B0604020202020204" pitchFamily="34" charset="0"/>
                </a:rPr>
              </a:br>
              <a:r>
                <a:rPr lang="en-US" sz="1950" b="1" dirty="0">
                  <a:solidFill>
                    <a:schemeClr val="bg1"/>
                  </a:solidFill>
                  <a:latin typeface="Arial" panose="020B0604020202020204" pitchFamily="34" charset="0"/>
                  <a:cs typeface="Arial" panose="020B0604020202020204" pitchFamily="34" charset="0"/>
                </a:rPr>
                <a:t>+</a:t>
              </a:r>
              <a:r>
                <a:rPr lang="en-US" sz="1800" b="1" dirty="0">
                  <a:solidFill>
                    <a:schemeClr val="bg1"/>
                  </a:solidFill>
                  <a:latin typeface="Arial" panose="020B0604020202020204" pitchFamily="34" charset="0"/>
                  <a:cs typeface="Arial" panose="020B0604020202020204" pitchFamily="34" charset="0"/>
                </a:rPr>
                <a:t/>
              </a:r>
              <a:br>
                <a:rPr lang="en-US" sz="1800" b="1" dirty="0">
                  <a:solidFill>
                    <a:schemeClr val="bg1"/>
                  </a:solidFill>
                  <a:latin typeface="Arial" panose="020B0604020202020204" pitchFamily="34" charset="0"/>
                  <a:cs typeface="Arial" panose="020B0604020202020204" pitchFamily="34" charset="0"/>
                </a:rPr>
              </a:br>
              <a:r>
                <a:rPr lang="en-US" sz="1500" b="1" dirty="0">
                  <a:solidFill>
                    <a:schemeClr val="bg1"/>
                  </a:solidFill>
                  <a:latin typeface="Arial" panose="020B0604020202020204" pitchFamily="34" charset="0"/>
                  <a:cs typeface="Arial" panose="020B0604020202020204" pitchFamily="34" charset="0"/>
                </a:rPr>
                <a:t>Fabric</a:t>
              </a:r>
            </a:p>
          </p:txBody>
        </p:sp>
      </p:grpSp>
      <p:grpSp>
        <p:nvGrpSpPr>
          <p:cNvPr id="2" name="Group 1"/>
          <p:cNvGrpSpPr/>
          <p:nvPr/>
        </p:nvGrpSpPr>
        <p:grpSpPr>
          <a:xfrm>
            <a:off x="845099" y="977923"/>
            <a:ext cx="3419776" cy="3405595"/>
            <a:chOff x="866962" y="571500"/>
            <a:chExt cx="3419776" cy="3405595"/>
          </a:xfrm>
        </p:grpSpPr>
        <p:sp>
          <p:nvSpPr>
            <p:cNvPr id="6" name="Oval 5"/>
            <p:cNvSpPr/>
            <p:nvPr/>
          </p:nvSpPr>
          <p:spPr bwMode="ltGray">
            <a:xfrm>
              <a:off x="1350015" y="1054403"/>
              <a:ext cx="2442356" cy="2442356"/>
            </a:xfrm>
            <a:prstGeom prst="ellipse">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grpSp>
          <p:nvGrpSpPr>
            <p:cNvPr id="375" name="Group 374"/>
            <p:cNvGrpSpPr/>
            <p:nvPr/>
          </p:nvGrpSpPr>
          <p:grpSpPr>
            <a:xfrm>
              <a:off x="1107470" y="817105"/>
              <a:ext cx="2953388" cy="2916728"/>
              <a:chOff x="3780157" y="1295529"/>
              <a:chExt cx="4664988" cy="4607083"/>
            </a:xfrm>
          </p:grpSpPr>
          <p:cxnSp>
            <p:nvCxnSpPr>
              <p:cNvPr id="7" name="Straight Connector 6"/>
              <p:cNvCxnSpPr/>
              <p:nvPr/>
            </p:nvCxnSpPr>
            <p:spPr>
              <a:xfrm>
                <a:off x="6090459" y="1295529"/>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800000">
                <a:off x="7169151" y="1547731"/>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3600000">
                <a:off x="7994676" y="2349580"/>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8306866" y="3438113"/>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7200000">
                <a:off x="8015939" y="4528276"/>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9000000">
                <a:off x="7214090" y="5353801"/>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10800000">
                <a:off x="6125557" y="5626053"/>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2600000">
                <a:off x="5016214" y="5352514"/>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4400000">
                <a:off x="4190689" y="4550665"/>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a:off x="3918437" y="3462132"/>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18000000">
                <a:off x="4194243" y="2371852"/>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19800000">
                <a:off x="4996092" y="1546327"/>
                <a:ext cx="0" cy="276559"/>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376" name="Group 375"/>
            <p:cNvGrpSpPr/>
            <p:nvPr/>
          </p:nvGrpSpPr>
          <p:grpSpPr>
            <a:xfrm>
              <a:off x="2379557" y="571500"/>
              <a:ext cx="388128" cy="238241"/>
              <a:chOff x="5789468" y="907586"/>
              <a:chExt cx="613063" cy="376311"/>
            </a:xfrm>
          </p:grpSpPr>
          <p:sp>
            <p:nvSpPr>
              <p:cNvPr id="219" name="Rectangle 218"/>
              <p:cNvSpPr/>
              <p:nvPr/>
            </p:nvSpPr>
            <p:spPr bwMode="ltGray">
              <a:xfrm>
                <a:off x="5789468" y="907586"/>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20" name="Straight Connector 219"/>
              <p:cNvCxnSpPr/>
              <p:nvPr/>
            </p:nvCxnSpPr>
            <p:spPr>
              <a:xfrm flipV="1">
                <a:off x="5876694"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5964312"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6051930"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6314786"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6139548"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227166" y="1185139"/>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18" name="TextBox 217"/>
            <p:cNvSpPr txBox="1"/>
            <p:nvPr/>
          </p:nvSpPr>
          <p:spPr>
            <a:xfrm>
              <a:off x="2371006" y="600266"/>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48" name="Group 247"/>
            <p:cNvGrpSpPr/>
            <p:nvPr/>
          </p:nvGrpSpPr>
          <p:grpSpPr>
            <a:xfrm rot="1800000">
              <a:off x="3165822" y="767991"/>
              <a:ext cx="388128" cy="238241"/>
              <a:chOff x="9736282" y="2826327"/>
              <a:chExt cx="613063" cy="376311"/>
            </a:xfrm>
          </p:grpSpPr>
          <p:sp>
            <p:nvSpPr>
              <p:cNvPr id="250" name="Rectangle 249"/>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51" name="Straight Connector 250"/>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9" name="TextBox 248"/>
            <p:cNvSpPr txBox="1"/>
            <p:nvPr/>
          </p:nvSpPr>
          <p:spPr>
            <a:xfrm rot="1800000">
              <a:off x="3162229" y="798086"/>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39" name="Group 238"/>
            <p:cNvGrpSpPr/>
            <p:nvPr/>
          </p:nvGrpSpPr>
          <p:grpSpPr>
            <a:xfrm rot="3600000">
              <a:off x="3760543" y="1353220"/>
              <a:ext cx="388128" cy="238241"/>
              <a:chOff x="9736282" y="2826327"/>
              <a:chExt cx="613063" cy="376311"/>
            </a:xfrm>
          </p:grpSpPr>
          <p:sp>
            <p:nvSpPr>
              <p:cNvPr id="241" name="Rectangle 240"/>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42" name="Straight Connector 241"/>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40" name="TextBox 239"/>
            <p:cNvSpPr txBox="1"/>
            <p:nvPr/>
          </p:nvSpPr>
          <p:spPr>
            <a:xfrm rot="3600000">
              <a:off x="3760579" y="1386947"/>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30" name="Group 229"/>
            <p:cNvGrpSpPr/>
            <p:nvPr/>
          </p:nvGrpSpPr>
          <p:grpSpPr>
            <a:xfrm rot="5400000">
              <a:off x="3973554" y="2135029"/>
              <a:ext cx="388128" cy="238241"/>
              <a:chOff x="9736282" y="2826327"/>
              <a:chExt cx="613063" cy="376311"/>
            </a:xfrm>
          </p:grpSpPr>
          <p:sp>
            <p:nvSpPr>
              <p:cNvPr id="232" name="Rectangle 231"/>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33" name="Straight Connector 232"/>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31" name="TextBox 230"/>
            <p:cNvSpPr txBox="1"/>
            <p:nvPr/>
          </p:nvSpPr>
          <p:spPr>
            <a:xfrm rot="5400000">
              <a:off x="3974919" y="2173713"/>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79" name="Group 278"/>
            <p:cNvGrpSpPr/>
            <p:nvPr/>
          </p:nvGrpSpPr>
          <p:grpSpPr>
            <a:xfrm rot="7200000">
              <a:off x="3775534" y="2931120"/>
              <a:ext cx="388128" cy="238241"/>
              <a:chOff x="9736282" y="2826327"/>
              <a:chExt cx="613063" cy="376311"/>
            </a:xfrm>
          </p:grpSpPr>
          <p:sp>
            <p:nvSpPr>
              <p:cNvPr id="281" name="Rectangle 280"/>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82" name="Straight Connector 281"/>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80" name="TextBox 279"/>
            <p:cNvSpPr txBox="1"/>
            <p:nvPr/>
          </p:nvSpPr>
          <p:spPr>
            <a:xfrm rot="7200000">
              <a:off x="3775570" y="2974763"/>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70" name="Group 269"/>
            <p:cNvGrpSpPr/>
            <p:nvPr/>
          </p:nvGrpSpPr>
          <p:grpSpPr>
            <a:xfrm rot="9000000">
              <a:off x="3190304" y="3525841"/>
              <a:ext cx="388128" cy="238241"/>
              <a:chOff x="9736282" y="2826327"/>
              <a:chExt cx="613063" cy="376311"/>
            </a:xfrm>
          </p:grpSpPr>
          <p:sp>
            <p:nvSpPr>
              <p:cNvPr id="272" name="Rectangle 271"/>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73" name="Straight Connector 272"/>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71" name="TextBox 270"/>
            <p:cNvSpPr txBox="1"/>
            <p:nvPr/>
          </p:nvSpPr>
          <p:spPr>
            <a:xfrm rot="9000000">
              <a:off x="3186710" y="3573113"/>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61" name="Group 260"/>
            <p:cNvGrpSpPr/>
            <p:nvPr/>
          </p:nvGrpSpPr>
          <p:grpSpPr>
            <a:xfrm rot="10800000">
              <a:off x="2408496" y="3738847"/>
              <a:ext cx="388128" cy="238248"/>
              <a:chOff x="8218674" y="2826317"/>
              <a:chExt cx="517504" cy="376321"/>
            </a:xfrm>
          </p:grpSpPr>
          <p:sp>
            <p:nvSpPr>
              <p:cNvPr id="263" name="Rectangle 262"/>
              <p:cNvSpPr/>
              <p:nvPr/>
            </p:nvSpPr>
            <p:spPr bwMode="ltGray">
              <a:xfrm>
                <a:off x="8218674" y="2826317"/>
                <a:ext cx="517504" cy="363680"/>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64" name="Straight Connector 263"/>
              <p:cNvCxnSpPr/>
              <p:nvPr/>
            </p:nvCxnSpPr>
            <p:spPr>
              <a:xfrm flipV="1">
                <a:off x="8292304" y="3103870"/>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flipV="1">
                <a:off x="8366265" y="3103870"/>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flipV="1">
                <a:off x="8440226" y="3103856"/>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V="1">
                <a:off x="8662110" y="3103860"/>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V="1">
                <a:off x="8514187" y="3103867"/>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flipV="1">
                <a:off x="8585536" y="3103881"/>
                <a:ext cx="0" cy="987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62" name="TextBox 261"/>
            <p:cNvSpPr txBox="1"/>
            <p:nvPr/>
          </p:nvSpPr>
          <p:spPr>
            <a:xfrm rot="10800000">
              <a:off x="2399943" y="3787454"/>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310" name="Group 309"/>
            <p:cNvGrpSpPr/>
            <p:nvPr/>
          </p:nvGrpSpPr>
          <p:grpSpPr>
            <a:xfrm rot="12600000">
              <a:off x="1599751" y="3534504"/>
              <a:ext cx="388128" cy="238241"/>
              <a:chOff x="9736282" y="2826327"/>
              <a:chExt cx="613063" cy="376311"/>
            </a:xfrm>
          </p:grpSpPr>
          <p:sp>
            <p:nvSpPr>
              <p:cNvPr id="312" name="Rectangle 311"/>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313" name="Straight Connector 312"/>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1" name="TextBox 310"/>
            <p:cNvSpPr txBox="1"/>
            <p:nvPr/>
          </p:nvSpPr>
          <p:spPr>
            <a:xfrm rot="12600000">
              <a:off x="1586240" y="3581777"/>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301" name="Group 300"/>
            <p:cNvGrpSpPr/>
            <p:nvPr/>
          </p:nvGrpSpPr>
          <p:grpSpPr>
            <a:xfrm rot="14400000">
              <a:off x="1005030" y="2949274"/>
              <a:ext cx="388128" cy="238241"/>
              <a:chOff x="9736282" y="2826327"/>
              <a:chExt cx="613063" cy="376311"/>
            </a:xfrm>
          </p:grpSpPr>
          <p:sp>
            <p:nvSpPr>
              <p:cNvPr id="303" name="Rectangle 302"/>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304" name="Straight Connector 303"/>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02" name="TextBox 301"/>
            <p:cNvSpPr txBox="1"/>
            <p:nvPr/>
          </p:nvSpPr>
          <p:spPr>
            <a:xfrm rot="14400000">
              <a:off x="987889" y="2992917"/>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292" name="Group 291"/>
            <p:cNvGrpSpPr/>
            <p:nvPr/>
          </p:nvGrpSpPr>
          <p:grpSpPr>
            <a:xfrm rot="16200000">
              <a:off x="792019" y="2167467"/>
              <a:ext cx="388128" cy="238241"/>
              <a:chOff x="9736282" y="2826327"/>
              <a:chExt cx="613063" cy="376311"/>
            </a:xfrm>
          </p:grpSpPr>
          <p:sp>
            <p:nvSpPr>
              <p:cNvPr id="294" name="Rectangle 293"/>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295" name="Straight Connector 294"/>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93" name="TextBox 292"/>
            <p:cNvSpPr txBox="1"/>
            <p:nvPr/>
          </p:nvSpPr>
          <p:spPr>
            <a:xfrm rot="16200000">
              <a:off x="773549" y="2206149"/>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331" name="Group 330"/>
            <p:cNvGrpSpPr/>
            <p:nvPr/>
          </p:nvGrpSpPr>
          <p:grpSpPr>
            <a:xfrm rot="18000000">
              <a:off x="999224" y="1362061"/>
              <a:ext cx="388128" cy="238241"/>
              <a:chOff x="9736282" y="2826327"/>
              <a:chExt cx="613063" cy="376311"/>
            </a:xfrm>
          </p:grpSpPr>
          <p:sp>
            <p:nvSpPr>
              <p:cNvPr id="333" name="Rectangle 332"/>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334" name="Straight Connector 333"/>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32" name="TextBox 331"/>
            <p:cNvSpPr txBox="1"/>
            <p:nvPr/>
          </p:nvSpPr>
          <p:spPr>
            <a:xfrm rot="18000000">
              <a:off x="982084" y="1395787"/>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322" name="Group 321"/>
            <p:cNvGrpSpPr/>
            <p:nvPr/>
          </p:nvGrpSpPr>
          <p:grpSpPr>
            <a:xfrm rot="19800000">
              <a:off x="1584454" y="767341"/>
              <a:ext cx="388128" cy="238241"/>
              <a:chOff x="9736282" y="2826327"/>
              <a:chExt cx="613063" cy="376311"/>
            </a:xfrm>
          </p:grpSpPr>
          <p:sp>
            <p:nvSpPr>
              <p:cNvPr id="324" name="Rectangle 323"/>
              <p:cNvSpPr/>
              <p:nvPr/>
            </p:nvSpPr>
            <p:spPr bwMode="ltGray">
              <a:xfrm>
                <a:off x="9736282" y="2826327"/>
                <a:ext cx="613063" cy="363682"/>
              </a:xfrm>
              <a:prstGeom prst="rect">
                <a:avLst/>
              </a:prstGeom>
              <a:solidFill>
                <a:srgbClr val="EAEAEA"/>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cxnSp>
            <p:nvCxnSpPr>
              <p:cNvPr id="325" name="Straight Connector 324"/>
              <p:cNvCxnSpPr/>
              <p:nvPr/>
            </p:nvCxnSpPr>
            <p:spPr>
              <a:xfrm flipV="1">
                <a:off x="9823508"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9911126"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9998744"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1026160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10086362"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10173980" y="3103880"/>
                <a:ext cx="0" cy="9875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77" name="TextBox 376"/>
            <p:cNvSpPr txBox="1"/>
            <p:nvPr/>
          </p:nvSpPr>
          <p:spPr>
            <a:xfrm rot="19800000">
              <a:off x="1570944" y="797435"/>
              <a:ext cx="405233" cy="160872"/>
            </a:xfrm>
            <a:prstGeom prst="rect">
              <a:avLst/>
            </a:prstGeom>
            <a:noFill/>
          </p:spPr>
          <p:txBody>
            <a:bodyPr wrap="square" lIns="0" tIns="0" rIns="0" bIns="0" rtlCol="0" anchor="ctr">
              <a:noAutofit/>
            </a:bodyPr>
            <a:lstStyle/>
            <a:p>
              <a:pPr algn="ctr">
                <a:lnSpc>
                  <a:spcPct val="90000"/>
                </a:lnSpc>
              </a:pPr>
              <a:r>
                <a:rPr lang="en-US" sz="675" dirty="0">
                  <a:latin typeface="Arial" panose="020B0604020202020204" pitchFamily="34" charset="0"/>
                  <a:cs typeface="Arial" panose="020B0604020202020204" pitchFamily="34" charset="0"/>
                </a:rPr>
                <a:t>Memory</a:t>
              </a:r>
            </a:p>
          </p:txBody>
        </p:sp>
        <p:grpSp>
          <p:nvGrpSpPr>
            <p:cNvPr id="31" name="Group 30"/>
            <p:cNvGrpSpPr/>
            <p:nvPr/>
          </p:nvGrpSpPr>
          <p:grpSpPr>
            <a:xfrm>
              <a:off x="2373930" y="928142"/>
              <a:ext cx="405233" cy="295884"/>
              <a:chOff x="6029960" y="1462834"/>
              <a:chExt cx="640080" cy="467360"/>
            </a:xfrm>
            <a:solidFill>
              <a:srgbClr val="EAEAEA"/>
            </a:solidFill>
          </p:grpSpPr>
          <p:sp>
            <p:nvSpPr>
              <p:cNvPr id="32" name="Oval 31"/>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33" name="TextBox 3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34" name="Group 33"/>
            <p:cNvGrpSpPr/>
            <p:nvPr/>
          </p:nvGrpSpPr>
          <p:grpSpPr>
            <a:xfrm rot="1800000">
              <a:off x="2978779" y="1057193"/>
              <a:ext cx="405233" cy="295884"/>
              <a:chOff x="6029960" y="1462834"/>
              <a:chExt cx="640080" cy="467360"/>
            </a:xfrm>
            <a:solidFill>
              <a:srgbClr val="EAEAEA"/>
            </a:solidFill>
          </p:grpSpPr>
          <p:sp>
            <p:nvSpPr>
              <p:cNvPr id="35" name="Oval 34"/>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36" name="TextBox 35"/>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37" name="Group 36"/>
            <p:cNvGrpSpPr/>
            <p:nvPr/>
          </p:nvGrpSpPr>
          <p:grpSpPr>
            <a:xfrm rot="3600000">
              <a:off x="3432454" y="1508535"/>
              <a:ext cx="405233" cy="295884"/>
              <a:chOff x="6029960" y="1462834"/>
              <a:chExt cx="640080" cy="467360"/>
            </a:xfrm>
            <a:solidFill>
              <a:srgbClr val="EAEAEA"/>
            </a:solidFill>
          </p:grpSpPr>
          <p:sp>
            <p:nvSpPr>
              <p:cNvPr id="38" name="Oval 37"/>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39" name="TextBox 38"/>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40" name="Group 39"/>
            <p:cNvGrpSpPr/>
            <p:nvPr/>
          </p:nvGrpSpPr>
          <p:grpSpPr>
            <a:xfrm rot="5400000">
              <a:off x="3593260" y="2119600"/>
              <a:ext cx="405233" cy="295884"/>
              <a:chOff x="6029960" y="1462834"/>
              <a:chExt cx="640080" cy="467360"/>
            </a:xfrm>
            <a:solidFill>
              <a:srgbClr val="EAEAEA"/>
            </a:solidFill>
          </p:grpSpPr>
          <p:sp>
            <p:nvSpPr>
              <p:cNvPr id="41" name="Oval 40"/>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42" name="TextBox 41"/>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43" name="Group 42"/>
            <p:cNvGrpSpPr/>
            <p:nvPr/>
          </p:nvGrpSpPr>
          <p:grpSpPr>
            <a:xfrm rot="18103262">
              <a:off x="3459519" y="2730936"/>
              <a:ext cx="405233" cy="295884"/>
              <a:chOff x="6029960" y="1462834"/>
              <a:chExt cx="640080" cy="467360"/>
            </a:xfrm>
            <a:solidFill>
              <a:srgbClr val="EAEAEA"/>
            </a:solidFill>
          </p:grpSpPr>
          <p:sp>
            <p:nvSpPr>
              <p:cNvPr id="44" name="Oval 43"/>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45" name="TextBox 44"/>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46" name="Group 45"/>
            <p:cNvGrpSpPr/>
            <p:nvPr/>
          </p:nvGrpSpPr>
          <p:grpSpPr>
            <a:xfrm rot="19877651">
              <a:off x="2989035" y="3167114"/>
              <a:ext cx="405233" cy="295884"/>
              <a:chOff x="6029960" y="1462834"/>
              <a:chExt cx="640080" cy="467360"/>
            </a:xfrm>
            <a:solidFill>
              <a:srgbClr val="EAEAEA"/>
            </a:solidFill>
          </p:grpSpPr>
          <p:sp>
            <p:nvSpPr>
              <p:cNvPr id="47" name="Oval 46"/>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48" name="TextBox 47"/>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49" name="Group 48"/>
            <p:cNvGrpSpPr/>
            <p:nvPr/>
          </p:nvGrpSpPr>
          <p:grpSpPr>
            <a:xfrm>
              <a:off x="2384403" y="3334353"/>
              <a:ext cx="405233" cy="295884"/>
              <a:chOff x="6029960" y="1462834"/>
              <a:chExt cx="640080" cy="467360"/>
            </a:xfrm>
            <a:solidFill>
              <a:srgbClr val="EAEAEA"/>
            </a:solidFill>
          </p:grpSpPr>
          <p:sp>
            <p:nvSpPr>
              <p:cNvPr id="50" name="Oval 49"/>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51" name="TextBox 50"/>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52" name="Group 51"/>
            <p:cNvGrpSpPr/>
            <p:nvPr/>
          </p:nvGrpSpPr>
          <p:grpSpPr>
            <a:xfrm rot="1814374">
              <a:off x="1766905" y="3179978"/>
              <a:ext cx="405233" cy="295884"/>
              <a:chOff x="6029960" y="1462834"/>
              <a:chExt cx="640080" cy="467360"/>
            </a:xfrm>
            <a:solidFill>
              <a:srgbClr val="EAEAEA"/>
            </a:solidFill>
          </p:grpSpPr>
          <p:sp>
            <p:nvSpPr>
              <p:cNvPr id="53" name="Oval 52"/>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54" name="TextBox 53"/>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55" name="Group 54"/>
            <p:cNvGrpSpPr/>
            <p:nvPr/>
          </p:nvGrpSpPr>
          <p:grpSpPr>
            <a:xfrm rot="3222283">
              <a:off x="1322099" y="2728224"/>
              <a:ext cx="405233" cy="295884"/>
              <a:chOff x="6029960" y="1462834"/>
              <a:chExt cx="640080" cy="467360"/>
            </a:xfrm>
            <a:solidFill>
              <a:srgbClr val="EAEAEA"/>
            </a:solidFill>
          </p:grpSpPr>
          <p:sp>
            <p:nvSpPr>
              <p:cNvPr id="56" name="Oval 55"/>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57" name="TextBox 56"/>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58" name="Group 57"/>
            <p:cNvGrpSpPr/>
            <p:nvPr/>
          </p:nvGrpSpPr>
          <p:grpSpPr>
            <a:xfrm rot="16200000">
              <a:off x="1172927" y="2136456"/>
              <a:ext cx="405233" cy="295884"/>
              <a:chOff x="6029960" y="1462834"/>
              <a:chExt cx="640080" cy="467360"/>
            </a:xfrm>
            <a:solidFill>
              <a:srgbClr val="EAEAEA"/>
            </a:solidFill>
          </p:grpSpPr>
          <p:sp>
            <p:nvSpPr>
              <p:cNvPr id="59" name="Oval 58"/>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60" name="TextBox 59"/>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61" name="Group 60"/>
            <p:cNvGrpSpPr/>
            <p:nvPr/>
          </p:nvGrpSpPr>
          <p:grpSpPr>
            <a:xfrm rot="18000000">
              <a:off x="1346549" y="1512186"/>
              <a:ext cx="405233" cy="295884"/>
              <a:chOff x="6029960" y="1462834"/>
              <a:chExt cx="640080" cy="467360"/>
            </a:xfrm>
            <a:solidFill>
              <a:srgbClr val="EAEAEA"/>
            </a:solidFill>
          </p:grpSpPr>
          <p:sp>
            <p:nvSpPr>
              <p:cNvPr id="62" name="Oval 61"/>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63" name="TextBox 62"/>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nvGrpSpPr>
            <p:cNvPr id="64" name="Group 63"/>
            <p:cNvGrpSpPr/>
            <p:nvPr/>
          </p:nvGrpSpPr>
          <p:grpSpPr>
            <a:xfrm rot="19716833">
              <a:off x="1777561" y="1100867"/>
              <a:ext cx="405233" cy="295884"/>
              <a:chOff x="6029960" y="1462834"/>
              <a:chExt cx="640080" cy="467360"/>
            </a:xfrm>
            <a:solidFill>
              <a:srgbClr val="EAEAEA"/>
            </a:solidFill>
          </p:grpSpPr>
          <p:sp>
            <p:nvSpPr>
              <p:cNvPr id="65" name="Oval 64"/>
              <p:cNvSpPr/>
              <p:nvPr/>
            </p:nvSpPr>
            <p:spPr bwMode="ltGray">
              <a:xfrm>
                <a:off x="6106160" y="1462834"/>
                <a:ext cx="467360" cy="467360"/>
              </a:xfrm>
              <a:prstGeom prst="ellipse">
                <a:avLst/>
              </a:prstGeom>
              <a:grp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50">
                  <a:latin typeface="Arial" panose="020B0604020202020204" pitchFamily="34" charset="0"/>
                  <a:cs typeface="Arial" panose="020B0604020202020204" pitchFamily="34" charset="0"/>
                </a:endParaRPr>
              </a:p>
            </p:txBody>
          </p:sp>
          <p:sp>
            <p:nvSpPr>
              <p:cNvPr id="66" name="TextBox 65"/>
              <p:cNvSpPr txBox="1"/>
              <p:nvPr/>
            </p:nvSpPr>
            <p:spPr>
              <a:xfrm>
                <a:off x="6029960" y="1564537"/>
                <a:ext cx="640080" cy="254103"/>
              </a:xfrm>
              <a:prstGeom prst="rect">
                <a:avLst/>
              </a:prstGeom>
              <a:noFill/>
            </p:spPr>
            <p:txBody>
              <a:bodyPr wrap="square" lIns="0" tIns="0" rIns="0" bIns="0" rtlCol="0" anchor="ctr">
                <a:noAutofit/>
              </a:bodyPr>
              <a:lstStyle/>
              <a:p>
                <a:pPr algn="ctr">
                  <a:lnSpc>
                    <a:spcPct val="90000"/>
                  </a:lnSpc>
                </a:pPr>
                <a:r>
                  <a:rPr lang="en-US" sz="975" dirty="0">
                    <a:latin typeface="Arial" panose="020B0604020202020204" pitchFamily="34" charset="0"/>
                    <a:cs typeface="Arial" panose="020B0604020202020204" pitchFamily="34" charset="0"/>
                  </a:rPr>
                  <a:t>SoC</a:t>
                </a:r>
              </a:p>
            </p:txBody>
          </p:sp>
        </p:grpSp>
      </p:grpSp>
      <p:sp>
        <p:nvSpPr>
          <p:cNvPr id="619" name="Text Placeholder 3"/>
          <p:cNvSpPr txBox="1">
            <a:spLocks/>
          </p:cNvSpPr>
          <p:nvPr/>
        </p:nvSpPr>
        <p:spPr>
          <a:xfrm>
            <a:off x="5004562" y="4029211"/>
            <a:ext cx="3500204" cy="1174691"/>
          </a:xfrm>
          <a:prstGeom prst="rect">
            <a:avLst/>
          </a:prstGeom>
          <a:noFill/>
        </p:spPr>
        <p:txBody>
          <a:bodyPr vert="horz" lIns="0" tIns="0" rIns="0" bIns="0" rtlCol="0" anchor="ctr">
            <a:noAutofit/>
          </a:bodyPr>
          <a:lstStyle>
            <a:lvl1pPr marL="137160" indent="-137160" algn="l" defTabSz="685800" rtl="0" eaLnBrk="1" latinLnBrk="0" hangingPunct="1">
              <a:lnSpc>
                <a:spcPct val="90000"/>
              </a:lnSpc>
              <a:spcBef>
                <a:spcPts val="900"/>
              </a:spcBef>
              <a:buFont typeface="HP Simplified" panose="020B0604020204020204" pitchFamily="34" charset="0"/>
              <a:buChar char="•"/>
              <a:defRPr sz="1350" kern="1200">
                <a:solidFill>
                  <a:schemeClr val="tx1"/>
                </a:solidFill>
                <a:latin typeface="+mn-lt"/>
                <a:ea typeface="+mn-ea"/>
                <a:cs typeface="+mn-cs"/>
              </a:defRPr>
            </a:lvl1pPr>
            <a:lvl2pPr marL="308610" indent="-137160" algn="l" defTabSz="685800" rtl="0" eaLnBrk="1" latinLnBrk="0" hangingPunct="1">
              <a:lnSpc>
                <a:spcPct val="90000"/>
              </a:lnSpc>
              <a:spcBef>
                <a:spcPts val="600"/>
              </a:spcBef>
              <a:buSzPct val="80000"/>
              <a:buFont typeface="HP Simplified" panose="020B0604020204020204" pitchFamily="34" charset="0"/>
              <a:buChar char="–"/>
              <a:defRPr sz="1200" kern="1200">
                <a:solidFill>
                  <a:schemeClr val="tx1"/>
                </a:solidFill>
                <a:latin typeface="+mn-lt"/>
                <a:ea typeface="+mn-ea"/>
                <a:cs typeface="+mn-cs"/>
              </a:defRPr>
            </a:lvl2pPr>
            <a:lvl3pPr marL="411480" indent="-102870" algn="l" defTabSz="685800" rtl="0" eaLnBrk="1" latinLnBrk="0" hangingPunct="1">
              <a:lnSpc>
                <a:spcPct val="90000"/>
              </a:lnSpc>
              <a:spcBef>
                <a:spcPts val="450"/>
              </a:spcBef>
              <a:buFont typeface="HP Simplified" panose="020B0604020204020204" pitchFamily="34" charset="0"/>
              <a:buChar char="•"/>
              <a:defRPr sz="1050" kern="1200">
                <a:solidFill>
                  <a:schemeClr val="tx1"/>
                </a:solidFill>
                <a:latin typeface="+mn-lt"/>
                <a:ea typeface="+mn-ea"/>
                <a:cs typeface="+mn-cs"/>
              </a:defRPr>
            </a:lvl3pPr>
            <a:lvl4pPr marL="54864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4pPr>
            <a:lvl5pPr marL="65151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5pPr>
            <a:lvl6pPr marL="78867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6pPr>
            <a:lvl7pPr marL="89154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7pPr>
            <a:lvl8pPr marL="1028700" indent="-102870" algn="l" defTabSz="685800" rtl="0" eaLnBrk="1" latinLnBrk="0" hangingPunct="1">
              <a:lnSpc>
                <a:spcPct val="90000"/>
              </a:lnSpc>
              <a:spcBef>
                <a:spcPts val="450"/>
              </a:spcBef>
              <a:buSzPct val="80000"/>
              <a:buFont typeface="HP Simplified" panose="020B0604020204020204" pitchFamily="34" charset="0"/>
              <a:buChar char="–"/>
              <a:defRPr sz="900" kern="1200">
                <a:solidFill>
                  <a:schemeClr val="tx1"/>
                </a:solidFill>
                <a:latin typeface="+mn-lt"/>
                <a:ea typeface="+mn-ea"/>
                <a:cs typeface="+mn-cs"/>
              </a:defRPr>
            </a:lvl8pPr>
            <a:lvl9pPr marL="1165860" indent="-102870" algn="l" defTabSz="685800" rtl="0" eaLnBrk="1" latinLnBrk="0" hangingPunct="1">
              <a:lnSpc>
                <a:spcPct val="90000"/>
              </a:lnSpc>
              <a:spcBef>
                <a:spcPts val="450"/>
              </a:spcBef>
              <a:buFont typeface="HP Simplified" panose="020B0604020204020204" pitchFamily="34" charset="0"/>
              <a:buChar char="•"/>
              <a:defRPr sz="900" kern="1200">
                <a:solidFill>
                  <a:schemeClr val="tx1"/>
                </a:solidFill>
                <a:latin typeface="+mn-lt"/>
                <a:ea typeface="+mn-ea"/>
                <a:cs typeface="+mn-cs"/>
              </a:defRPr>
            </a:lvl9pPr>
          </a:lstStyle>
          <a:p>
            <a:pPr marL="0" indent="0" algn="ctr">
              <a:buNone/>
            </a:pPr>
            <a:r>
              <a:rPr lang="en-US" sz="1800" b="1" dirty="0">
                <a:latin typeface="Arial" panose="020B0604020202020204" pitchFamily="34" charset="0"/>
                <a:cs typeface="Arial" panose="020B0604020202020204" pitchFamily="34" charset="0"/>
              </a:rPr>
              <a:t>…to Memory-Driven Computing</a:t>
            </a:r>
          </a:p>
        </p:txBody>
      </p:sp>
      <p:sp>
        <p:nvSpPr>
          <p:cNvPr id="5" name="TextBox 4"/>
          <p:cNvSpPr txBox="1"/>
          <p:nvPr/>
        </p:nvSpPr>
        <p:spPr>
          <a:xfrm>
            <a:off x="437743" y="390903"/>
            <a:ext cx="4351994" cy="330745"/>
          </a:xfrm>
          <a:prstGeom prst="rect">
            <a:avLst/>
          </a:prstGeom>
          <a:noFill/>
        </p:spPr>
        <p:txBody>
          <a:bodyPr wrap="none" lIns="0" tIns="0" rIns="0" bIns="0" rtlCol="0">
            <a:noAutofit/>
          </a:bodyPr>
          <a:lstStyle/>
          <a:p>
            <a:pPr>
              <a:lnSpc>
                <a:spcPct val="90000"/>
              </a:lnSpc>
            </a:pPr>
            <a:r>
              <a:rPr lang="en-US" sz="2400" b="1" dirty="0" smtClean="0"/>
              <a:t>Breaking the von Neumann bottleneck</a:t>
            </a:r>
            <a:endParaRPr lang="en-US" sz="2400" b="1" dirty="0"/>
          </a:p>
        </p:txBody>
      </p:sp>
      <p:sp>
        <p:nvSpPr>
          <p:cNvPr id="8" name="TextBox 7"/>
          <p:cNvSpPr txBox="1"/>
          <p:nvPr/>
        </p:nvSpPr>
        <p:spPr>
          <a:xfrm>
            <a:off x="6489465" y="953007"/>
            <a:ext cx="1873485" cy="504472"/>
          </a:xfrm>
          <a:prstGeom prst="rect">
            <a:avLst/>
          </a:prstGeom>
          <a:noFill/>
        </p:spPr>
        <p:txBody>
          <a:bodyPr wrap="none" lIns="0" tIns="0" rIns="0" bIns="0" rtlCol="0">
            <a:noAutofit/>
          </a:bodyPr>
          <a:lstStyle/>
          <a:p>
            <a:pPr>
              <a:lnSpc>
                <a:spcPct val="90000"/>
              </a:lnSpc>
            </a:pPr>
            <a:r>
              <a:rPr lang="en-US" dirty="0" smtClean="0"/>
              <a:t>Can be an FPGA, </a:t>
            </a:r>
          </a:p>
          <a:p>
            <a:pPr>
              <a:lnSpc>
                <a:spcPct val="90000"/>
              </a:lnSpc>
            </a:pPr>
            <a:r>
              <a:rPr lang="en-US" dirty="0" smtClean="0"/>
              <a:t>GPU or  ASIC!</a:t>
            </a:r>
            <a:endParaRPr lang="en-US" dirty="0"/>
          </a:p>
        </p:txBody>
      </p:sp>
      <p:cxnSp>
        <p:nvCxnSpPr>
          <p:cNvPr id="12" name="Straight Arrow Connector 11"/>
          <p:cNvCxnSpPr>
            <a:stCxn id="8" idx="2"/>
          </p:cNvCxnSpPr>
          <p:nvPr/>
        </p:nvCxnSpPr>
        <p:spPr>
          <a:xfrm>
            <a:off x="7426208" y="1457479"/>
            <a:ext cx="1089" cy="167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6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5709" y="914691"/>
            <a:ext cx="3745957" cy="3232614"/>
            <a:chOff x="413293" y="916209"/>
            <a:chExt cx="3745957" cy="3232614"/>
          </a:xfrm>
        </p:grpSpPr>
        <p:grpSp>
          <p:nvGrpSpPr>
            <p:cNvPr id="12" name="Group 11"/>
            <p:cNvGrpSpPr/>
            <p:nvPr/>
          </p:nvGrpSpPr>
          <p:grpSpPr>
            <a:xfrm>
              <a:off x="564630" y="916209"/>
              <a:ext cx="3575971" cy="3232614"/>
              <a:chOff x="564630" y="916209"/>
              <a:chExt cx="3575971" cy="3232614"/>
            </a:xfrm>
          </p:grpSpPr>
          <p:pic>
            <p:nvPicPr>
              <p:cNvPr id="5" name="Picture 4"/>
              <p:cNvPicPr>
                <a:picLocks noChangeAspect="1"/>
              </p:cNvPicPr>
              <p:nvPr/>
            </p:nvPicPr>
            <p:blipFill>
              <a:blip r:embed="rId2"/>
              <a:stretch>
                <a:fillRect/>
              </a:stretch>
            </p:blipFill>
            <p:spPr>
              <a:xfrm>
                <a:off x="564630" y="916209"/>
                <a:ext cx="3575971" cy="3232614"/>
              </a:xfrm>
              <a:prstGeom prst="rect">
                <a:avLst/>
              </a:prstGeom>
            </p:spPr>
          </p:pic>
          <p:sp>
            <p:nvSpPr>
              <p:cNvPr id="10" name="Rectangle 9"/>
              <p:cNvSpPr/>
              <p:nvPr/>
            </p:nvSpPr>
            <p:spPr>
              <a:xfrm>
                <a:off x="2001520" y="1031240"/>
                <a:ext cx="970280" cy="5276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224594" y="1327150"/>
                <a:ext cx="451931" cy="268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413293" y="3860800"/>
              <a:ext cx="3745957" cy="2880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1"/>
          <p:cNvSpPr>
            <a:spLocks noGrp="1"/>
          </p:cNvSpPr>
          <p:nvPr>
            <p:ph type="title"/>
          </p:nvPr>
        </p:nvSpPr>
        <p:spPr>
          <a:xfrm>
            <a:off x="4807787" y="3896145"/>
            <a:ext cx="4198792" cy="973975"/>
          </a:xfrm>
        </p:spPr>
        <p:txBody>
          <a:bodyPr/>
          <a:lstStyle/>
          <a:p>
            <a:r>
              <a:rPr lang="en-US" sz="1600" b="0" dirty="0" smtClean="0"/>
              <a:t>Accelerates many operations: </a:t>
            </a:r>
            <a:br>
              <a:rPr lang="en-US" sz="1600" b="0" dirty="0" smtClean="0"/>
            </a:br>
            <a:r>
              <a:rPr lang="en-US" sz="1600" b="0" dirty="0" smtClean="0"/>
              <a:t>FT, Metropolis-Hastings, Simulated Annealing.</a:t>
            </a:r>
            <a:br>
              <a:rPr lang="en-US" sz="1600" b="0" dirty="0" smtClean="0"/>
            </a:br>
            <a:r>
              <a:rPr lang="en-US" sz="1600" b="0" dirty="0" smtClean="0"/>
              <a:t>3-4 orders of magnitude speed-up for certain (restricted but important) applications</a:t>
            </a:r>
            <a:br>
              <a:rPr lang="en-US" sz="1600" b="0" dirty="0" smtClean="0"/>
            </a:br>
            <a:r>
              <a:rPr lang="en-US" sz="1600" b="0" dirty="0" smtClean="0"/>
              <a:t/>
            </a:r>
            <a:br>
              <a:rPr lang="en-US" sz="1600" b="0" dirty="0" smtClean="0"/>
            </a:br>
            <a:r>
              <a:rPr lang="en-US" sz="1600" b="0" dirty="0" smtClean="0"/>
              <a:t> </a:t>
            </a:r>
            <a:endParaRPr lang="en-US" sz="1600" b="0" dirty="0"/>
          </a:p>
        </p:txBody>
      </p:sp>
      <p:sp>
        <p:nvSpPr>
          <p:cNvPr id="9" name="Rectangle 95"/>
          <p:cNvSpPr>
            <a:spLocks noChangeArrowheads="1"/>
          </p:cNvSpPr>
          <p:nvPr/>
        </p:nvSpPr>
        <p:spPr bwMode="invGray">
          <a:xfrm>
            <a:off x="388976" y="246303"/>
            <a:ext cx="8500642" cy="6167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spcBef>
                <a:spcPct val="25000"/>
              </a:spcBef>
              <a:spcAft>
                <a:spcPct val="0"/>
              </a:spcAft>
              <a:defRPr/>
            </a:pPr>
            <a:r>
              <a:rPr lang="en-US" sz="2400" b="1" dirty="0" smtClean="0">
                <a:latin typeface="HP Simplified" panose="020B0604020204020204" pitchFamily="34" charset="0"/>
              </a:rPr>
              <a:t>Dot Product Engine – brain inspired computing in analog memory</a:t>
            </a:r>
            <a:endParaRPr lang="en-US" sz="2400" b="1" dirty="0">
              <a:latin typeface="HP Simplified" panose="020B0604020204020204" pitchFamily="34" charset="0"/>
            </a:endParaRPr>
          </a:p>
        </p:txBody>
      </p:sp>
      <p:sp>
        <p:nvSpPr>
          <p:cNvPr id="13" name="TextBox 12"/>
          <p:cNvSpPr txBox="1"/>
          <p:nvPr/>
        </p:nvSpPr>
        <p:spPr>
          <a:xfrm>
            <a:off x="662711" y="1012481"/>
            <a:ext cx="2990850" cy="369332"/>
          </a:xfrm>
          <a:prstGeom prst="rect">
            <a:avLst/>
          </a:prstGeom>
          <a:noFill/>
        </p:spPr>
        <p:txBody>
          <a:bodyPr wrap="square" rtlCol="0">
            <a:spAutoFit/>
          </a:bodyPr>
          <a:lstStyle/>
          <a:p>
            <a:r>
              <a:rPr lang="en-US" dirty="0" err="1" smtClean="0"/>
              <a:t>Memristor</a:t>
            </a:r>
            <a:r>
              <a:rPr lang="en-US" dirty="0" smtClean="0"/>
              <a:t> array = matrix </a:t>
            </a:r>
            <a:r>
              <a:rPr lang="en-US" dirty="0" err="1" smtClean="0"/>
              <a:t>G</a:t>
            </a:r>
            <a:r>
              <a:rPr lang="en-US" baseline="-25000" dirty="0" err="1" smtClean="0"/>
              <a:t>ij</a:t>
            </a:r>
            <a:endParaRPr lang="en-US" baseline="-25000" dirty="0"/>
          </a:p>
        </p:txBody>
      </p:sp>
      <p:sp>
        <p:nvSpPr>
          <p:cNvPr id="14" name="TextBox 13"/>
          <p:cNvSpPr txBox="1"/>
          <p:nvPr/>
        </p:nvSpPr>
        <p:spPr>
          <a:xfrm>
            <a:off x="662711" y="3796884"/>
            <a:ext cx="3661876" cy="923330"/>
          </a:xfrm>
          <a:prstGeom prst="rect">
            <a:avLst/>
          </a:prstGeom>
          <a:noFill/>
        </p:spPr>
        <p:txBody>
          <a:bodyPr wrap="square" rtlCol="0">
            <a:spAutoFit/>
          </a:bodyPr>
          <a:lstStyle/>
          <a:p>
            <a:r>
              <a:rPr lang="en-US" dirty="0" smtClean="0"/>
              <a:t>Computes Matrix-vector dot product V</a:t>
            </a:r>
            <a:r>
              <a:rPr lang="en-US" baseline="30000" dirty="0" smtClean="0"/>
              <a:t>I</a:t>
            </a:r>
            <a:r>
              <a:rPr lang="en-US" dirty="0" smtClean="0"/>
              <a:t> * G in one time step via </a:t>
            </a:r>
            <a:r>
              <a:rPr lang="en-US" dirty="0" err="1" smtClean="0"/>
              <a:t>Kirchoff’s</a:t>
            </a:r>
            <a:r>
              <a:rPr lang="en-US" dirty="0" smtClean="0"/>
              <a:t> Laws</a:t>
            </a:r>
            <a:endParaRPr lang="en-US" baseline="-25000" dirty="0"/>
          </a:p>
        </p:txBody>
      </p:sp>
      <p:pic>
        <p:nvPicPr>
          <p:cNvPr id="17" name="Picture 16"/>
          <p:cNvPicPr>
            <a:picLocks noChangeAspect="1"/>
          </p:cNvPicPr>
          <p:nvPr/>
        </p:nvPicPr>
        <p:blipFill>
          <a:blip r:embed="rId3"/>
          <a:stretch>
            <a:fillRect/>
          </a:stretch>
        </p:blipFill>
        <p:spPr>
          <a:xfrm>
            <a:off x="5059675" y="1029722"/>
            <a:ext cx="3102646" cy="2484365"/>
          </a:xfrm>
          <a:prstGeom prst="rect">
            <a:avLst/>
          </a:prstGeom>
        </p:spPr>
      </p:pic>
      <p:cxnSp>
        <p:nvCxnSpPr>
          <p:cNvPr id="19" name="Straight Arrow Connector 18"/>
          <p:cNvCxnSpPr/>
          <p:nvPr/>
        </p:nvCxnSpPr>
        <p:spPr>
          <a:xfrm flipH="1">
            <a:off x="3430832" y="1594270"/>
            <a:ext cx="1837267" cy="131412"/>
          </a:xfrm>
          <a:prstGeom prst="straightConnector1">
            <a:avLst/>
          </a:prstGeom>
          <a:ln w="3810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430832" y="1902572"/>
            <a:ext cx="1941581" cy="738664"/>
          </a:xfrm>
          <a:prstGeom prst="rect">
            <a:avLst/>
          </a:prstGeom>
          <a:noFill/>
        </p:spPr>
        <p:txBody>
          <a:bodyPr wrap="square" rtlCol="0">
            <a:spAutoFit/>
          </a:bodyPr>
          <a:lstStyle/>
          <a:p>
            <a:r>
              <a:rPr lang="en-US" sz="1400" dirty="0" smtClean="0">
                <a:solidFill>
                  <a:srgbClr val="0096D6"/>
                </a:solidFill>
              </a:rPr>
              <a:t>Requires non-binary states for each </a:t>
            </a:r>
            <a:r>
              <a:rPr lang="en-US" sz="1400" dirty="0" err="1" smtClean="0">
                <a:solidFill>
                  <a:srgbClr val="0096D6"/>
                </a:solidFill>
              </a:rPr>
              <a:t>memristor</a:t>
            </a:r>
            <a:endParaRPr lang="en-US" sz="1400" dirty="0">
              <a:solidFill>
                <a:srgbClr val="0096D6"/>
              </a:solidFill>
            </a:endParaRPr>
          </a:p>
        </p:txBody>
      </p:sp>
    </p:spTree>
    <p:extLst>
      <p:ext uri="{BB962C8B-B14F-4D97-AF65-F5344CB8AC3E}">
        <p14:creationId xmlns:p14="http://schemas.microsoft.com/office/powerpoint/2010/main" val="11970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582" y="404657"/>
            <a:ext cx="6932995" cy="308610"/>
          </a:xfrm>
        </p:spPr>
        <p:txBody>
          <a:bodyPr/>
          <a:lstStyle/>
          <a:p>
            <a:r>
              <a:rPr lang="en-US" sz="2400" dirty="0" smtClean="0"/>
              <a:t>Integration</a:t>
            </a:r>
            <a:r>
              <a:rPr lang="en-US" dirty="0" smtClean="0"/>
              <a:t> of </a:t>
            </a:r>
            <a:r>
              <a:rPr lang="en-US" dirty="0" err="1" smtClean="0"/>
              <a:t>Memristors</a:t>
            </a:r>
            <a:r>
              <a:rPr lang="en-US" dirty="0" smtClean="0"/>
              <a:t> + NMOS (1T1R </a:t>
            </a:r>
            <a:r>
              <a:rPr lang="en-US" dirty="0" err="1" smtClean="0"/>
              <a:t>crosssbar</a:t>
            </a:r>
            <a:endParaRPr lang="en-US" dirty="0"/>
          </a:p>
        </p:txBody>
      </p:sp>
      <p:sp>
        <p:nvSpPr>
          <p:cNvPr id="4" name="TextBox 3"/>
          <p:cNvSpPr txBox="1"/>
          <p:nvPr/>
        </p:nvSpPr>
        <p:spPr>
          <a:xfrm>
            <a:off x="5713281" y="1216908"/>
            <a:ext cx="914400" cy="914400"/>
          </a:xfrm>
          <a:prstGeom prst="rect">
            <a:avLst/>
          </a:prstGeom>
          <a:noFill/>
        </p:spPr>
        <p:txBody>
          <a:bodyPr wrap="none" lIns="0" tIns="0" rIns="0" bIns="0" rtlCol="0">
            <a:noAutofit/>
          </a:bodyPr>
          <a:lstStyle/>
          <a:p>
            <a:pPr>
              <a:lnSpc>
                <a:spcPct val="90000"/>
              </a:lnSpc>
            </a:pPr>
            <a:endParaRPr lang="en-US" dirty="0"/>
          </a:p>
        </p:txBody>
      </p:sp>
      <p:sp>
        <p:nvSpPr>
          <p:cNvPr id="5" name="TextBox 4"/>
          <p:cNvSpPr txBox="1"/>
          <p:nvPr/>
        </p:nvSpPr>
        <p:spPr>
          <a:xfrm>
            <a:off x="5379787" y="801588"/>
            <a:ext cx="1375038" cy="315840"/>
          </a:xfrm>
          <a:prstGeom prst="rect">
            <a:avLst/>
          </a:prstGeom>
          <a:noFill/>
        </p:spPr>
        <p:txBody>
          <a:bodyPr wrap="square" lIns="0" tIns="0" rIns="0" bIns="0" rtlCol="0">
            <a:noAutofit/>
          </a:bodyPr>
          <a:lstStyle/>
          <a:p>
            <a:pPr>
              <a:lnSpc>
                <a:spcPct val="90000"/>
              </a:lnSpc>
            </a:pPr>
            <a:r>
              <a:rPr lang="en-US" dirty="0" smtClean="0"/>
              <a:t>16 × 16 array</a:t>
            </a:r>
            <a:endParaRPr lang="en-US" dirty="0"/>
          </a:p>
        </p:txBody>
      </p:sp>
      <p:sp>
        <p:nvSpPr>
          <p:cNvPr id="6" name="TextBox 5"/>
          <p:cNvSpPr txBox="1"/>
          <p:nvPr/>
        </p:nvSpPr>
        <p:spPr>
          <a:xfrm>
            <a:off x="1291134" y="1216908"/>
            <a:ext cx="1526291" cy="357510"/>
          </a:xfrm>
          <a:prstGeom prst="rect">
            <a:avLst/>
          </a:prstGeom>
          <a:noFill/>
        </p:spPr>
        <p:txBody>
          <a:bodyPr wrap="none" lIns="0" tIns="0" rIns="0" bIns="0" rtlCol="0">
            <a:noAutofit/>
          </a:bodyPr>
          <a:lstStyle/>
          <a:p>
            <a:pPr>
              <a:lnSpc>
                <a:spcPct val="90000"/>
              </a:lnSpc>
            </a:pPr>
            <a:r>
              <a:rPr lang="en-US" dirty="0" smtClean="0"/>
              <a:t>6-bit resolution</a:t>
            </a:r>
            <a:endParaRPr lang="en-US" dirty="0"/>
          </a:p>
        </p:txBody>
      </p:sp>
      <p:grpSp>
        <p:nvGrpSpPr>
          <p:cNvPr id="8" name="Group 7"/>
          <p:cNvGrpSpPr/>
          <p:nvPr/>
        </p:nvGrpSpPr>
        <p:grpSpPr>
          <a:xfrm>
            <a:off x="501421" y="1017947"/>
            <a:ext cx="6126260" cy="3631319"/>
            <a:chOff x="501421" y="1017947"/>
            <a:chExt cx="6126260" cy="3631319"/>
          </a:xfrm>
        </p:grpSpPr>
        <p:pic>
          <p:nvPicPr>
            <p:cNvPr id="17" name="Picture 16" descr="C:\Users\mercedgr\Google Drive\Paper Material\Journals\Cell Programming\figure6a_6c.jpg"/>
            <p:cNvPicPr/>
            <p:nvPr/>
          </p:nvPicPr>
          <p:blipFill>
            <a:blip r:embed="rId2">
              <a:extLst>
                <a:ext uri="{28A0092B-C50C-407E-A947-70E740481C1C}">
                  <a14:useLocalDpi xmlns:a14="http://schemas.microsoft.com/office/drawing/2010/main" val="0"/>
                </a:ext>
              </a:extLst>
            </a:blip>
            <a:srcRect/>
            <a:stretch>
              <a:fillRect/>
            </a:stretch>
          </p:blipFill>
          <p:spPr bwMode="auto">
            <a:xfrm>
              <a:off x="501421" y="1017947"/>
              <a:ext cx="6126260" cy="3631319"/>
            </a:xfrm>
            <a:prstGeom prst="rect">
              <a:avLst/>
            </a:prstGeom>
            <a:noFill/>
            <a:ln>
              <a:noFill/>
            </a:ln>
          </p:spPr>
        </p:pic>
        <p:sp>
          <p:nvSpPr>
            <p:cNvPr id="7" name="Rectangle 6"/>
            <p:cNvSpPr/>
            <p:nvPr/>
          </p:nvSpPr>
          <p:spPr bwMode="ltGray">
            <a:xfrm>
              <a:off x="501421" y="4413871"/>
              <a:ext cx="385478" cy="20592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grpSp>
      <p:grpSp>
        <p:nvGrpSpPr>
          <p:cNvPr id="21" name="Group 20"/>
          <p:cNvGrpSpPr/>
          <p:nvPr/>
        </p:nvGrpSpPr>
        <p:grpSpPr>
          <a:xfrm>
            <a:off x="3564551" y="1017947"/>
            <a:ext cx="4802459" cy="3891940"/>
            <a:chOff x="3881675" y="1148576"/>
            <a:chExt cx="4802459" cy="3891940"/>
          </a:xfrm>
        </p:grpSpPr>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675" y="1148576"/>
              <a:ext cx="4802459" cy="3601844"/>
            </a:xfrm>
            <a:prstGeom prst="rect">
              <a:avLst/>
            </a:prstGeom>
          </p:spPr>
        </p:pic>
        <p:sp>
          <p:nvSpPr>
            <p:cNvPr id="23" name="TextBox 22"/>
            <p:cNvSpPr txBox="1"/>
            <p:nvPr/>
          </p:nvSpPr>
          <p:spPr>
            <a:xfrm>
              <a:off x="5772150" y="4779895"/>
              <a:ext cx="1085850" cy="260621"/>
            </a:xfrm>
            <a:prstGeom prst="rect">
              <a:avLst/>
            </a:prstGeom>
            <a:noFill/>
          </p:spPr>
          <p:txBody>
            <a:bodyPr wrap="none" lIns="0" tIns="0" rIns="0" bIns="0" rtlCol="0">
              <a:noAutofit/>
            </a:bodyPr>
            <a:lstStyle/>
            <a:p>
              <a:pPr>
                <a:lnSpc>
                  <a:spcPct val="90000"/>
                </a:lnSpc>
              </a:pPr>
              <a:r>
                <a:rPr lang="en-US" sz="1350" b="1" dirty="0">
                  <a:solidFill>
                    <a:schemeClr val="accent3"/>
                  </a:solidFill>
                </a:rPr>
                <a:t>Yield: 256/256</a:t>
              </a:r>
              <a:endParaRPr lang="en-US" sz="1350" b="1" dirty="0"/>
            </a:p>
          </p:txBody>
        </p:sp>
      </p:grpSp>
      <p:sp>
        <p:nvSpPr>
          <p:cNvPr id="10" name="TextBox 9"/>
          <p:cNvSpPr txBox="1"/>
          <p:nvPr/>
        </p:nvSpPr>
        <p:spPr>
          <a:xfrm>
            <a:off x="1253818" y="1216908"/>
            <a:ext cx="1600922" cy="295130"/>
          </a:xfrm>
          <a:prstGeom prst="rect">
            <a:avLst/>
          </a:prstGeom>
          <a:noFill/>
        </p:spPr>
        <p:txBody>
          <a:bodyPr wrap="none" lIns="0" tIns="0" rIns="0" bIns="0" rtlCol="0">
            <a:noAutofit/>
          </a:bodyPr>
          <a:lstStyle/>
          <a:p>
            <a:pPr>
              <a:lnSpc>
                <a:spcPct val="90000"/>
              </a:lnSpc>
            </a:pPr>
            <a:r>
              <a:rPr lang="en-US" dirty="0"/>
              <a:t>&gt;</a:t>
            </a:r>
            <a:r>
              <a:rPr lang="en-US" dirty="0" smtClean="0"/>
              <a:t>6 bit resolution</a:t>
            </a:r>
            <a:endParaRPr lang="en-US" dirty="0"/>
          </a:p>
        </p:txBody>
      </p:sp>
    </p:spTree>
    <p:extLst>
      <p:ext uri="{BB962C8B-B14F-4D97-AF65-F5344CB8AC3E}">
        <p14:creationId xmlns:p14="http://schemas.microsoft.com/office/powerpoint/2010/main" val="365542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1" y="390905"/>
            <a:ext cx="8227457" cy="447867"/>
          </a:xfrm>
        </p:spPr>
        <p:txBody>
          <a:bodyPr/>
          <a:lstStyle/>
          <a:p>
            <a:r>
              <a:rPr lang="en-US" sz="2400" dirty="0" smtClean="0"/>
              <a:t>An actual </a:t>
            </a:r>
            <a:r>
              <a:rPr lang="en-US" sz="2400" dirty="0" err="1" smtClean="0"/>
              <a:t>memristor</a:t>
            </a:r>
            <a:r>
              <a:rPr lang="en-US" sz="2400" dirty="0" smtClean="0"/>
              <a:t> crossbar is non-ideal </a:t>
            </a:r>
            <a:endParaRPr lang="en-US" sz="2400" dirty="0"/>
          </a:p>
        </p:txBody>
      </p:sp>
      <p:sp>
        <p:nvSpPr>
          <p:cNvPr id="5" name="Slide Number Placeholder 4"/>
          <p:cNvSpPr>
            <a:spLocks noGrp="1"/>
          </p:cNvSpPr>
          <p:nvPr>
            <p:ph type="sldNum" sz="quarter" idx="12"/>
          </p:nvPr>
        </p:nvSpPr>
        <p:spPr/>
        <p:txBody>
          <a:bodyPr/>
          <a:lstStyle/>
          <a:p>
            <a:fld id="{B016F8AB-BCEA-4347-8BA6-BE776009BC89}" type="slidenum">
              <a:rPr lang="en-US" smtClean="0"/>
              <a:t>15</a:t>
            </a:fld>
            <a:endParaRPr lang="en-US" dirty="0"/>
          </a:p>
        </p:txBody>
      </p:sp>
      <p:pic>
        <p:nvPicPr>
          <p:cNvPr id="6" name="Picture 5"/>
          <p:cNvPicPr>
            <a:picLocks noChangeAspect="1"/>
          </p:cNvPicPr>
          <p:nvPr/>
        </p:nvPicPr>
        <p:blipFill>
          <a:blip r:embed="rId2"/>
          <a:stretch>
            <a:fillRect/>
          </a:stretch>
        </p:blipFill>
        <p:spPr>
          <a:xfrm>
            <a:off x="457081" y="970851"/>
            <a:ext cx="3173018" cy="3650674"/>
          </a:xfrm>
          <a:prstGeom prst="rect">
            <a:avLst/>
          </a:prstGeom>
        </p:spPr>
      </p:pic>
      <p:sp>
        <p:nvSpPr>
          <p:cNvPr id="7" name="TextBox 6"/>
          <p:cNvSpPr txBox="1"/>
          <p:nvPr/>
        </p:nvSpPr>
        <p:spPr>
          <a:xfrm>
            <a:off x="4090149" y="3241062"/>
            <a:ext cx="4483210" cy="1380463"/>
          </a:xfrm>
          <a:prstGeom prst="rect">
            <a:avLst/>
          </a:prstGeom>
          <a:noFill/>
        </p:spPr>
        <p:txBody>
          <a:bodyPr wrap="none" lIns="0" tIns="0" rIns="0" bIns="0" rtlCol="0">
            <a:noAutofit/>
          </a:bodyPr>
          <a:lstStyle/>
          <a:p>
            <a:pPr>
              <a:lnSpc>
                <a:spcPct val="90000"/>
              </a:lnSpc>
            </a:pPr>
            <a:r>
              <a:rPr lang="en-US" sz="1400" dirty="0"/>
              <a:t>High precision tuning of state for </a:t>
            </a:r>
            <a:r>
              <a:rPr lang="en-US" sz="1400" dirty="0" err="1"/>
              <a:t>memristive</a:t>
            </a:r>
            <a:r>
              <a:rPr lang="en-US" sz="1400" dirty="0"/>
              <a:t> devices </a:t>
            </a:r>
            <a:endParaRPr lang="en-US" sz="1400" dirty="0" smtClean="0"/>
          </a:p>
          <a:p>
            <a:pPr>
              <a:lnSpc>
                <a:spcPct val="90000"/>
              </a:lnSpc>
            </a:pPr>
            <a:r>
              <a:rPr lang="en-US" sz="1400" dirty="0" smtClean="0"/>
              <a:t>by </a:t>
            </a:r>
            <a:r>
              <a:rPr lang="en-US" sz="1400" dirty="0"/>
              <a:t>adaptable variation-tolerant </a:t>
            </a:r>
            <a:r>
              <a:rPr lang="en-US" sz="1400" dirty="0" smtClean="0"/>
              <a:t>algorithm, </a:t>
            </a:r>
            <a:r>
              <a:rPr lang="en-US" sz="1400" dirty="0"/>
              <a:t>Fabien </a:t>
            </a:r>
            <a:r>
              <a:rPr lang="en-US" sz="1400" dirty="0" err="1"/>
              <a:t>Alibart</a:t>
            </a:r>
            <a:r>
              <a:rPr lang="en-US" sz="1400" dirty="0"/>
              <a:t>, </a:t>
            </a:r>
            <a:endParaRPr lang="en-US" sz="1400" dirty="0" smtClean="0"/>
          </a:p>
          <a:p>
            <a:pPr>
              <a:lnSpc>
                <a:spcPct val="90000"/>
              </a:lnSpc>
            </a:pPr>
            <a:r>
              <a:rPr lang="en-US" sz="1400" dirty="0" err="1" smtClean="0"/>
              <a:t>Ligang</a:t>
            </a:r>
            <a:r>
              <a:rPr lang="en-US" sz="1400" dirty="0" smtClean="0"/>
              <a:t> </a:t>
            </a:r>
            <a:r>
              <a:rPr lang="en-US" sz="1400" dirty="0"/>
              <a:t>Gao, Brian D </a:t>
            </a:r>
            <a:r>
              <a:rPr lang="en-US" sz="1400" dirty="0" smtClean="0"/>
              <a:t>Hoskins and </a:t>
            </a:r>
            <a:r>
              <a:rPr lang="en-US" sz="1400" dirty="0"/>
              <a:t>Dmitri B </a:t>
            </a:r>
            <a:r>
              <a:rPr lang="en-US" sz="1400" dirty="0" smtClean="0"/>
              <a:t>Strukov, </a:t>
            </a:r>
          </a:p>
          <a:p>
            <a:pPr>
              <a:lnSpc>
                <a:spcPct val="90000"/>
              </a:lnSpc>
            </a:pPr>
            <a:r>
              <a:rPr lang="en-US" sz="1400" i="1" dirty="0" smtClean="0"/>
              <a:t>Nanotechnology</a:t>
            </a:r>
            <a:r>
              <a:rPr lang="en-US" sz="1400" dirty="0" smtClean="0"/>
              <a:t> </a:t>
            </a:r>
            <a:r>
              <a:rPr lang="en-US" sz="1400" b="1" dirty="0" smtClean="0"/>
              <a:t>23</a:t>
            </a:r>
            <a:r>
              <a:rPr lang="en-US" sz="1400" dirty="0" smtClean="0"/>
              <a:t> (2012) 075201.</a:t>
            </a:r>
          </a:p>
          <a:p>
            <a:pPr>
              <a:lnSpc>
                <a:spcPct val="90000"/>
              </a:lnSpc>
            </a:pPr>
            <a:endParaRPr lang="en-US" sz="1400" dirty="0" smtClean="0"/>
          </a:p>
          <a:p>
            <a:pPr>
              <a:lnSpc>
                <a:spcPct val="90000"/>
              </a:lnSpc>
            </a:pPr>
            <a:r>
              <a:rPr lang="en-US" sz="1400" dirty="0" smtClean="0"/>
              <a:t>Miao Hu, et al.,  several publications to appear 2016.</a:t>
            </a:r>
            <a:endParaRPr lang="en-US" sz="1400" dirty="0"/>
          </a:p>
        </p:txBody>
      </p:sp>
      <p:sp>
        <p:nvSpPr>
          <p:cNvPr id="8" name="TextBox 7"/>
          <p:cNvSpPr txBox="1"/>
          <p:nvPr/>
        </p:nvSpPr>
        <p:spPr>
          <a:xfrm>
            <a:off x="4063235" y="1402538"/>
            <a:ext cx="4296993" cy="914400"/>
          </a:xfrm>
          <a:prstGeom prst="rect">
            <a:avLst/>
          </a:prstGeom>
          <a:noFill/>
        </p:spPr>
        <p:txBody>
          <a:bodyPr wrap="none" lIns="0" tIns="0" rIns="0" bIns="0" rtlCol="0">
            <a:noAutofit/>
          </a:bodyPr>
          <a:lstStyle/>
          <a:p>
            <a:pPr>
              <a:lnSpc>
                <a:spcPct val="90000"/>
              </a:lnSpc>
            </a:pPr>
            <a:r>
              <a:rPr lang="en-US" dirty="0" smtClean="0"/>
              <a:t>Resistance of devices in an array can be</a:t>
            </a:r>
          </a:p>
          <a:p>
            <a:pPr>
              <a:lnSpc>
                <a:spcPct val="90000"/>
              </a:lnSpc>
            </a:pPr>
            <a:r>
              <a:rPr lang="en-US" dirty="0" smtClean="0"/>
              <a:t>adjusted to compensate for nonlinear </a:t>
            </a:r>
          </a:p>
          <a:p>
            <a:pPr>
              <a:lnSpc>
                <a:spcPct val="90000"/>
              </a:lnSpc>
            </a:pPr>
            <a:r>
              <a:rPr lang="en-US" dirty="0" err="1" smtClean="0"/>
              <a:t>memristors</a:t>
            </a:r>
            <a:r>
              <a:rPr lang="en-US" dirty="0" smtClean="0"/>
              <a:t> and finite resistance of wires</a:t>
            </a:r>
            <a:endParaRPr lang="en-US" dirty="0"/>
          </a:p>
        </p:txBody>
      </p:sp>
    </p:spTree>
    <p:extLst>
      <p:ext uri="{BB962C8B-B14F-4D97-AF65-F5344CB8AC3E}">
        <p14:creationId xmlns:p14="http://schemas.microsoft.com/office/powerpoint/2010/main" val="34539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Potentially significant increase in speed and efficiency</a:t>
            </a:r>
            <a:endParaRPr lang="en-US" sz="2400" dirty="0"/>
          </a:p>
        </p:txBody>
      </p:sp>
      <p:sp>
        <p:nvSpPr>
          <p:cNvPr id="5" name="Slide Number Placeholder 4"/>
          <p:cNvSpPr>
            <a:spLocks noGrp="1"/>
          </p:cNvSpPr>
          <p:nvPr>
            <p:ph type="sldNum" sz="quarter" idx="12"/>
          </p:nvPr>
        </p:nvSpPr>
        <p:spPr/>
        <p:txBody>
          <a:bodyPr/>
          <a:lstStyle/>
          <a:p>
            <a:fld id="{B016F8AB-BCEA-4347-8BA6-BE776009BC89}" type="slidenum">
              <a:rPr lang="en-US" smtClean="0"/>
              <a:t>16</a:t>
            </a:fld>
            <a:endParaRPr lang="en-US" dirty="0"/>
          </a:p>
        </p:txBody>
      </p:sp>
      <p:pic>
        <p:nvPicPr>
          <p:cNvPr id="9" name="Picture 8"/>
          <p:cNvPicPr>
            <a:picLocks noChangeAspect="1"/>
          </p:cNvPicPr>
          <p:nvPr/>
        </p:nvPicPr>
        <p:blipFill>
          <a:blip r:embed="rId2"/>
          <a:stretch>
            <a:fillRect/>
          </a:stretch>
        </p:blipFill>
        <p:spPr>
          <a:xfrm>
            <a:off x="457081" y="1487168"/>
            <a:ext cx="3696899" cy="3016080"/>
          </a:xfrm>
          <a:prstGeom prst="rect">
            <a:avLst/>
          </a:prstGeom>
        </p:spPr>
      </p:pic>
      <p:pic>
        <p:nvPicPr>
          <p:cNvPr id="10" name="Picture 9"/>
          <p:cNvPicPr>
            <a:picLocks noChangeAspect="1"/>
          </p:cNvPicPr>
          <p:nvPr/>
        </p:nvPicPr>
        <p:blipFill>
          <a:blip r:embed="rId3"/>
          <a:stretch>
            <a:fillRect/>
          </a:stretch>
        </p:blipFill>
        <p:spPr>
          <a:xfrm>
            <a:off x="4202425" y="1654838"/>
            <a:ext cx="4357186" cy="2802705"/>
          </a:xfrm>
          <a:prstGeom prst="rect">
            <a:avLst/>
          </a:prstGeom>
        </p:spPr>
      </p:pic>
      <p:sp>
        <p:nvSpPr>
          <p:cNvPr id="11" name="TextBox 10"/>
          <p:cNvSpPr txBox="1"/>
          <p:nvPr/>
        </p:nvSpPr>
        <p:spPr>
          <a:xfrm>
            <a:off x="457081" y="956862"/>
            <a:ext cx="7930648" cy="373388"/>
          </a:xfrm>
          <a:prstGeom prst="rect">
            <a:avLst/>
          </a:prstGeom>
          <a:noFill/>
        </p:spPr>
        <p:txBody>
          <a:bodyPr wrap="none" lIns="0" tIns="0" rIns="0" bIns="0" rtlCol="0">
            <a:noAutofit/>
          </a:bodyPr>
          <a:lstStyle/>
          <a:p>
            <a:pPr>
              <a:lnSpc>
                <a:spcPct val="90000"/>
              </a:lnSpc>
            </a:pPr>
            <a:r>
              <a:rPr lang="en-US" dirty="0" smtClean="0"/>
              <a:t>Results of realistic simulations for known and imperfect </a:t>
            </a:r>
            <a:r>
              <a:rPr lang="en-US" dirty="0" err="1" smtClean="0"/>
              <a:t>memristor</a:t>
            </a:r>
            <a:r>
              <a:rPr lang="en-US" dirty="0" smtClean="0"/>
              <a:t> properties </a:t>
            </a:r>
            <a:endParaRPr lang="en-US" dirty="0"/>
          </a:p>
        </p:txBody>
      </p:sp>
      <p:sp>
        <p:nvSpPr>
          <p:cNvPr id="12" name="TextBox 11"/>
          <p:cNvSpPr txBox="1"/>
          <p:nvPr/>
        </p:nvSpPr>
        <p:spPr>
          <a:xfrm>
            <a:off x="1670670" y="4771380"/>
            <a:ext cx="5727032" cy="225882"/>
          </a:xfrm>
          <a:prstGeom prst="rect">
            <a:avLst/>
          </a:prstGeom>
          <a:noFill/>
        </p:spPr>
        <p:txBody>
          <a:bodyPr wrap="none" lIns="0" tIns="0" rIns="0" bIns="0" rtlCol="0">
            <a:noAutofit/>
          </a:bodyPr>
          <a:lstStyle/>
          <a:p>
            <a:pPr>
              <a:lnSpc>
                <a:spcPct val="90000"/>
              </a:lnSpc>
            </a:pPr>
            <a:r>
              <a:rPr lang="en-US" dirty="0"/>
              <a:t>Miao Hu, et al.,  several publications to appear 2016.</a:t>
            </a:r>
          </a:p>
        </p:txBody>
      </p:sp>
    </p:spTree>
    <p:extLst>
      <p:ext uri="{BB962C8B-B14F-4D97-AF65-F5344CB8AC3E}">
        <p14:creationId xmlns:p14="http://schemas.microsoft.com/office/powerpoint/2010/main" val="39464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52046" y="819585"/>
            <a:ext cx="8585479" cy="4060726"/>
            <a:chOff x="473199" y="1163639"/>
            <a:chExt cx="8429501" cy="5414301"/>
          </a:xfrm>
        </p:grpSpPr>
        <p:graphicFrame>
          <p:nvGraphicFramePr>
            <p:cNvPr id="590850" name="Object 2"/>
            <p:cNvGraphicFramePr>
              <a:graphicFrameLocks noChangeAspect="1"/>
            </p:cNvGraphicFramePr>
            <p:nvPr/>
          </p:nvGraphicFramePr>
          <p:xfrm>
            <a:off x="660400" y="1163639"/>
            <a:ext cx="2552700" cy="713964"/>
          </p:xfrm>
          <a:graphic>
            <a:graphicData uri="http://schemas.openxmlformats.org/presentationml/2006/ole">
              <mc:AlternateContent xmlns:mc="http://schemas.openxmlformats.org/markup-compatibility/2006">
                <mc:Choice xmlns:v="urn:schemas-microsoft-com:vml" Requires="v">
                  <p:oleObj spid="_x0000_s9348" name="Equation" r:id="rId3" imgW="723600" imgH="203040" progId="Equation.3">
                    <p:embed/>
                  </p:oleObj>
                </mc:Choice>
                <mc:Fallback>
                  <p:oleObj name="Equation" r:id="rId3" imgW="7236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1163639"/>
                          <a:ext cx="2552700" cy="7139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0851" name="Object 3"/>
            <p:cNvGraphicFramePr>
              <a:graphicFrameLocks noChangeAspect="1"/>
            </p:cNvGraphicFramePr>
            <p:nvPr/>
          </p:nvGraphicFramePr>
          <p:xfrm>
            <a:off x="675574" y="1685017"/>
            <a:ext cx="2438400" cy="1180902"/>
          </p:xfrm>
          <a:graphic>
            <a:graphicData uri="http://schemas.openxmlformats.org/presentationml/2006/ole">
              <mc:AlternateContent xmlns:mc="http://schemas.openxmlformats.org/markup-compatibility/2006">
                <mc:Choice xmlns:v="urn:schemas-microsoft-com:vml" Requires="v">
                  <p:oleObj spid="_x0000_s9349" r:id="rId5" imgW="812447" imgH="393529" progId="">
                    <p:embed/>
                  </p:oleObj>
                </mc:Choice>
                <mc:Fallback>
                  <p:oleObj r:id="rId5" imgW="812447" imgH="393529"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574" y="1685017"/>
                          <a:ext cx="2438400" cy="1180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3340100" y="1320800"/>
              <a:ext cx="5562600" cy="647700"/>
            </a:xfrm>
            <a:prstGeom prst="rect">
              <a:avLst/>
            </a:prstGeom>
            <a:noFill/>
          </p:spPr>
          <p:txBody>
            <a:bodyPr wrap="none" rtlCol="0">
              <a:noAutofit/>
            </a:bodyPr>
            <a:lstStyle/>
            <a:p>
              <a:r>
                <a:rPr lang="en-US" sz="2000" dirty="0">
                  <a:solidFill>
                    <a:srgbClr val="000000"/>
                  </a:solidFill>
                  <a:latin typeface="Futura Bk" pitchFamily="34" charset="0"/>
                </a:rPr>
                <a:t>Quasi-static conduction eq. – Ohm’s Law</a:t>
              </a:r>
            </a:p>
          </p:txBody>
        </p:sp>
        <p:sp>
          <p:nvSpPr>
            <p:cNvPr id="6" name="TextBox 5"/>
            <p:cNvSpPr txBox="1"/>
            <p:nvPr/>
          </p:nvSpPr>
          <p:spPr>
            <a:xfrm>
              <a:off x="3326574" y="2003467"/>
              <a:ext cx="5425878" cy="736600"/>
            </a:xfrm>
            <a:prstGeom prst="rect">
              <a:avLst/>
            </a:prstGeom>
            <a:noFill/>
          </p:spPr>
          <p:txBody>
            <a:bodyPr wrap="none" rtlCol="0">
              <a:noAutofit/>
            </a:bodyPr>
            <a:lstStyle/>
            <a:p>
              <a:r>
                <a:rPr lang="en-US" sz="2000" dirty="0">
                  <a:solidFill>
                    <a:srgbClr val="000000"/>
                  </a:solidFill>
                  <a:latin typeface="Futura Bk" pitchFamily="34" charset="0"/>
                </a:rPr>
                <a:t>Dynamical eq. – evolution of </a:t>
              </a:r>
              <a:r>
                <a:rPr lang="en-US" sz="2000" dirty="0" smtClean="0">
                  <a:solidFill>
                    <a:srgbClr val="000000"/>
                  </a:solidFill>
                  <a:latin typeface="Futura Bk" pitchFamily="34" charset="0"/>
                </a:rPr>
                <a:t>state under stimulus</a:t>
              </a:r>
              <a:endParaRPr lang="en-US" sz="2000" dirty="0">
                <a:solidFill>
                  <a:srgbClr val="000000"/>
                </a:solidFill>
                <a:latin typeface="Futura Bk" pitchFamily="34" charset="0"/>
              </a:endParaRPr>
            </a:p>
          </p:txBody>
        </p:sp>
        <p:sp>
          <p:nvSpPr>
            <p:cNvPr id="7" name="TextBox 6"/>
            <p:cNvSpPr txBox="1"/>
            <p:nvPr/>
          </p:nvSpPr>
          <p:spPr>
            <a:xfrm>
              <a:off x="473199" y="3542640"/>
              <a:ext cx="8039100" cy="3035300"/>
            </a:xfrm>
            <a:prstGeom prst="rect">
              <a:avLst/>
            </a:prstGeom>
            <a:noFill/>
          </p:spPr>
          <p:txBody>
            <a:bodyPr wrap="none" rtlCol="0">
              <a:noAutofit/>
            </a:bodyPr>
            <a:lstStyle/>
            <a:p>
              <a:endParaRPr lang="en-US" sz="2100" i="1" dirty="0">
                <a:solidFill>
                  <a:srgbClr val="000000"/>
                </a:solidFill>
                <a:latin typeface="Futura Bk" pitchFamily="34" charset="0"/>
              </a:endParaRPr>
            </a:p>
            <a:p>
              <a:r>
                <a:rPr lang="en-US" sz="2400" i="1" dirty="0" smtClean="0">
                  <a:solidFill>
                    <a:srgbClr val="000000"/>
                  </a:solidFill>
                  <a:latin typeface="Futura Bk" pitchFamily="34" charset="0"/>
                </a:rPr>
                <a:t>w</a:t>
              </a:r>
              <a:r>
                <a:rPr lang="en-US" sz="2400" dirty="0" smtClean="0">
                  <a:solidFill>
                    <a:srgbClr val="000000"/>
                  </a:solidFill>
                  <a:latin typeface="Futura Bk" pitchFamily="34" charset="0"/>
                </a:rPr>
                <a:t> </a:t>
              </a:r>
              <a:r>
                <a:rPr lang="en-US" sz="2400" dirty="0">
                  <a:solidFill>
                    <a:srgbClr val="000000"/>
                  </a:solidFill>
                  <a:latin typeface="Futura Bk" pitchFamily="34" charset="0"/>
                </a:rPr>
                <a:t>is the </a:t>
              </a:r>
              <a:r>
                <a:rPr lang="en-US" sz="2400" u="sng" dirty="0">
                  <a:solidFill>
                    <a:srgbClr val="000000"/>
                  </a:solidFill>
                  <a:latin typeface="Futura Bk" pitchFamily="34" charset="0"/>
                </a:rPr>
                <a:t>state</a:t>
              </a:r>
              <a:r>
                <a:rPr lang="en-US" sz="2400" dirty="0">
                  <a:solidFill>
                    <a:srgbClr val="000000"/>
                  </a:solidFill>
                  <a:latin typeface="Futura Bk" pitchFamily="34" charset="0"/>
                </a:rPr>
                <a:t> </a:t>
              </a:r>
              <a:r>
                <a:rPr lang="en-US" sz="2400" u="sng" dirty="0">
                  <a:solidFill>
                    <a:srgbClr val="000000"/>
                  </a:solidFill>
                  <a:latin typeface="Futura Bk" pitchFamily="34" charset="0"/>
                </a:rPr>
                <a:t>variable</a:t>
              </a:r>
              <a:r>
                <a:rPr lang="en-US" sz="2400" dirty="0">
                  <a:solidFill>
                    <a:srgbClr val="000000"/>
                  </a:solidFill>
                  <a:latin typeface="Futura Bk" pitchFamily="34" charset="0"/>
                </a:rPr>
                <a:t> (or variables)</a:t>
              </a:r>
            </a:p>
            <a:p>
              <a:endParaRPr lang="en-US" sz="2400" dirty="0">
                <a:solidFill>
                  <a:srgbClr val="000000"/>
                </a:solidFill>
                <a:latin typeface="Futura Bk" pitchFamily="34" charset="0"/>
              </a:endParaRPr>
            </a:p>
            <a:p>
              <a:r>
                <a:rPr lang="en-US" sz="2400" dirty="0">
                  <a:solidFill>
                    <a:srgbClr val="000000"/>
                  </a:solidFill>
                  <a:latin typeface="Futura Bk" pitchFamily="34" charset="0"/>
                </a:rPr>
                <a:t>It describes </a:t>
              </a:r>
              <a:r>
                <a:rPr lang="en-US" sz="2400" dirty="0" smtClean="0">
                  <a:solidFill>
                    <a:srgbClr val="000000"/>
                  </a:solidFill>
                  <a:latin typeface="Futura Bk" pitchFamily="34" charset="0"/>
                </a:rPr>
                <a:t>physical </a:t>
              </a:r>
              <a:r>
                <a:rPr lang="en-US" sz="2400" dirty="0">
                  <a:solidFill>
                    <a:srgbClr val="000000"/>
                  </a:solidFill>
                  <a:latin typeface="Futura Bk" pitchFamily="34" charset="0"/>
                </a:rPr>
                <a:t>properties of the circuit </a:t>
              </a:r>
              <a:r>
                <a:rPr lang="en-US" sz="2400" dirty="0" smtClean="0">
                  <a:solidFill>
                    <a:srgbClr val="000000"/>
                  </a:solidFill>
                  <a:latin typeface="Futura Bk" pitchFamily="34" charset="0"/>
                </a:rPr>
                <a:t>element that </a:t>
              </a:r>
            </a:p>
            <a:p>
              <a:r>
                <a:rPr lang="en-US" sz="2400" dirty="0">
                  <a:solidFill>
                    <a:srgbClr val="000000"/>
                  </a:solidFill>
                  <a:latin typeface="Futura Bk" pitchFamily="34" charset="0"/>
                </a:rPr>
                <a:t>d</a:t>
              </a:r>
              <a:r>
                <a:rPr lang="en-US" sz="2400" dirty="0" smtClean="0">
                  <a:solidFill>
                    <a:srgbClr val="000000"/>
                  </a:solidFill>
                  <a:latin typeface="Futura Bk" pitchFamily="34" charset="0"/>
                </a:rPr>
                <a:t>etermine its resistance (or conductance).</a:t>
              </a:r>
              <a:endParaRPr lang="en-US" sz="2400" dirty="0">
                <a:solidFill>
                  <a:srgbClr val="000000"/>
                </a:solidFill>
                <a:latin typeface="Futura Bk" pitchFamily="34" charset="0"/>
              </a:endParaRPr>
            </a:p>
            <a:p>
              <a:endParaRPr lang="en-US" sz="2400" dirty="0">
                <a:solidFill>
                  <a:srgbClr val="000000"/>
                </a:solidFill>
                <a:latin typeface="Futura Bk" pitchFamily="34" charset="0"/>
              </a:endParaRPr>
            </a:p>
            <a:p>
              <a:r>
                <a:rPr lang="en-US" dirty="0">
                  <a:solidFill>
                    <a:srgbClr val="000000"/>
                  </a:solidFill>
                  <a:latin typeface="Futura Bk" pitchFamily="34" charset="0"/>
                </a:rPr>
                <a:t>	</a:t>
              </a:r>
              <a:endParaRPr lang="en-US" sz="1500" dirty="0">
                <a:solidFill>
                  <a:srgbClr val="000000"/>
                </a:solidFill>
                <a:latin typeface="Futura Bk" pitchFamily="34" charset="0"/>
              </a:endParaRPr>
            </a:p>
          </p:txBody>
        </p:sp>
      </p:grpSp>
      <p:sp>
        <p:nvSpPr>
          <p:cNvPr id="8" name="Text Box 6"/>
          <p:cNvSpPr txBox="1">
            <a:spLocks noChangeArrowheads="1"/>
          </p:cNvSpPr>
          <p:nvPr/>
        </p:nvSpPr>
        <p:spPr bwMode="auto">
          <a:xfrm>
            <a:off x="252046" y="2146119"/>
            <a:ext cx="8153400" cy="569387"/>
          </a:xfrm>
          <a:prstGeom prst="rect">
            <a:avLst/>
          </a:prstGeom>
          <a:solidFill>
            <a:schemeClr val="bg1"/>
          </a:solidFill>
          <a:ln w="25400">
            <a:noFill/>
            <a:miter lim="800000"/>
            <a:headEnd/>
            <a:tailEnd type="none" w="lg" len="sm"/>
          </a:ln>
        </p:spPr>
        <p:txBody>
          <a:bodyPr wrap="square" tIns="68580" bIns="68580">
            <a:spAutoFit/>
          </a:bodyPr>
          <a:lstStyle/>
          <a:p>
            <a:pPr eaLnBrk="0" hangingPunct="0"/>
            <a:r>
              <a:rPr lang="en-US" sz="1400" dirty="0">
                <a:solidFill>
                  <a:srgbClr val="0000CC"/>
                </a:solidFill>
                <a:latin typeface="Arial" charset="0"/>
              </a:rPr>
              <a:t>L. O. Chua, “</a:t>
            </a:r>
            <a:r>
              <a:rPr lang="en-US" sz="1400" dirty="0" err="1">
                <a:solidFill>
                  <a:srgbClr val="0000CC"/>
                </a:solidFill>
                <a:latin typeface="Arial" charset="0"/>
              </a:rPr>
              <a:t>Memristor</a:t>
            </a:r>
            <a:r>
              <a:rPr lang="en-US" sz="1400" dirty="0">
                <a:solidFill>
                  <a:srgbClr val="0000CC"/>
                </a:solidFill>
                <a:latin typeface="Arial" charset="0"/>
              </a:rPr>
              <a:t> - the missing circuit element,” IEEE Trans. Circuit Theory 18, 507–519 (1971).</a:t>
            </a:r>
          </a:p>
          <a:p>
            <a:pPr eaLnBrk="0" hangingPunct="0"/>
            <a:r>
              <a:rPr lang="en-US" sz="1400" dirty="0">
                <a:solidFill>
                  <a:srgbClr val="0000CC"/>
                </a:solidFill>
                <a:latin typeface="Arial" charset="0"/>
              </a:rPr>
              <a:t>L. O. Chua and S. M. Kang, "</a:t>
            </a:r>
            <a:r>
              <a:rPr lang="en-US" sz="1400" dirty="0" err="1">
                <a:solidFill>
                  <a:srgbClr val="0000CC"/>
                </a:solidFill>
                <a:latin typeface="Arial" charset="0"/>
              </a:rPr>
              <a:t>Memristive</a:t>
            </a:r>
            <a:r>
              <a:rPr lang="en-US" sz="1400" dirty="0">
                <a:solidFill>
                  <a:srgbClr val="0000CC"/>
                </a:solidFill>
                <a:latin typeface="Arial" charset="0"/>
              </a:rPr>
              <a:t> devices and systems," </a:t>
            </a:r>
            <a:r>
              <a:rPr lang="en-US" sz="1400" i="1" dirty="0">
                <a:solidFill>
                  <a:srgbClr val="0000CC"/>
                </a:solidFill>
                <a:latin typeface="Arial" charset="0"/>
              </a:rPr>
              <a:t>Proc. IEEE, </a:t>
            </a:r>
            <a:r>
              <a:rPr lang="en-US" sz="1400" dirty="0">
                <a:solidFill>
                  <a:srgbClr val="0000CC"/>
                </a:solidFill>
                <a:latin typeface="Arial" charset="0"/>
              </a:rPr>
              <a:t>64 (2), 209-23 (1976). </a:t>
            </a:r>
            <a:r>
              <a:rPr lang="en-US" sz="1400" dirty="0" smtClean="0">
                <a:solidFill>
                  <a:srgbClr val="0000CC"/>
                </a:solidFill>
                <a:latin typeface="Arial" charset="0"/>
              </a:rPr>
              <a:t>–</a:t>
            </a:r>
            <a:endParaRPr lang="en-US" sz="1400" dirty="0">
              <a:solidFill>
                <a:srgbClr val="0000CC"/>
              </a:solidFill>
              <a:latin typeface="Arial" charset="0"/>
            </a:endParaRPr>
          </a:p>
        </p:txBody>
      </p:sp>
      <p:sp>
        <p:nvSpPr>
          <p:cNvPr id="10" name="Title 1"/>
          <p:cNvSpPr txBox="1">
            <a:spLocks/>
          </p:cNvSpPr>
          <p:nvPr/>
        </p:nvSpPr>
        <p:spPr>
          <a:xfrm>
            <a:off x="438535" y="388961"/>
            <a:ext cx="8227457" cy="639273"/>
          </a:xfrm>
          <a:prstGeom prst="rect">
            <a:avLst/>
          </a:prstGeom>
        </p:spPr>
        <p:txBody>
          <a:bodyPr/>
          <a:lst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a:lstStyle>
          <a:p>
            <a:r>
              <a:rPr lang="en-US" sz="2400" b="0" dirty="0" smtClean="0">
                <a:latin typeface="HP Simplified" panose="020B0604020204020204" pitchFamily="34" charset="0"/>
              </a:rPr>
              <a:t>The </a:t>
            </a:r>
            <a:r>
              <a:rPr lang="en-US" sz="2400" b="0" dirty="0" err="1" smtClean="0">
                <a:latin typeface="HP Simplified" panose="020B0604020204020204" pitchFamily="34" charset="0"/>
              </a:rPr>
              <a:t>memristor</a:t>
            </a:r>
            <a:r>
              <a:rPr lang="en-US" sz="2400" b="0" dirty="0" smtClean="0">
                <a:latin typeface="HP Simplified" panose="020B0604020204020204" pitchFamily="34" charset="0"/>
              </a:rPr>
              <a:t> is now in vogue as a neuromorphic device</a:t>
            </a:r>
            <a:endParaRPr lang="en-US" sz="2400" b="0" dirty="0">
              <a:latin typeface="HP Simplified" panose="020B0604020204020204" pitchFamily="34" charset="0"/>
            </a:endParaRPr>
          </a:p>
        </p:txBody>
      </p:sp>
    </p:spTree>
    <p:extLst>
      <p:ext uri="{BB962C8B-B14F-4D97-AF65-F5344CB8AC3E}">
        <p14:creationId xmlns:p14="http://schemas.microsoft.com/office/powerpoint/2010/main" val="314411098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352" y="259286"/>
            <a:ext cx="8490859" cy="523220"/>
          </a:xfrm>
          <a:prstGeom prst="rect">
            <a:avLst/>
          </a:prstGeom>
          <a:noFill/>
        </p:spPr>
        <p:txBody>
          <a:bodyPr wrap="square" rtlCol="0">
            <a:spAutoFit/>
          </a:bodyPr>
          <a:lstStyle/>
          <a:p>
            <a:pPr marL="0" defTabSz="430213">
              <a:spcAft>
                <a:spcPts val="400"/>
              </a:spcAft>
              <a:buSzPct val="100000"/>
            </a:pPr>
            <a:r>
              <a:rPr lang="en-US" sz="2800" dirty="0" smtClean="0">
                <a:solidFill>
                  <a:srgbClr val="000000"/>
                </a:solidFill>
                <a:latin typeface="HP Simplified" pitchFamily="34" charset="0"/>
                <a:cs typeface="HP Simplified" pitchFamily="34" charset="0"/>
              </a:rPr>
              <a:t>Two general types of </a:t>
            </a:r>
            <a:r>
              <a:rPr lang="en-US" sz="2800" dirty="0" err="1" smtClean="0">
                <a:solidFill>
                  <a:srgbClr val="000000"/>
                </a:solidFill>
                <a:latin typeface="HP Simplified" pitchFamily="34" charset="0"/>
                <a:cs typeface="HP Simplified" pitchFamily="34" charset="0"/>
              </a:rPr>
              <a:t>memristors</a:t>
            </a:r>
            <a:r>
              <a:rPr lang="en-US" sz="2800" dirty="0" smtClean="0">
                <a:solidFill>
                  <a:srgbClr val="000000"/>
                </a:solidFill>
                <a:latin typeface="HP Simplified" pitchFamily="34" charset="0"/>
                <a:cs typeface="HP Simplified" pitchFamily="34" charset="0"/>
              </a:rPr>
              <a:t>: </a:t>
            </a:r>
          </a:p>
        </p:txBody>
      </p:sp>
      <p:sp>
        <p:nvSpPr>
          <p:cNvPr id="6" name="TextBox 5"/>
          <p:cNvSpPr txBox="1"/>
          <p:nvPr/>
        </p:nvSpPr>
        <p:spPr>
          <a:xfrm>
            <a:off x="411980" y="910117"/>
            <a:ext cx="4114801" cy="3765133"/>
          </a:xfrm>
          <a:prstGeom prst="rect">
            <a:avLst/>
          </a:prstGeom>
          <a:noFill/>
        </p:spPr>
        <p:txBody>
          <a:bodyPr wrap="square" rtlCol="0">
            <a:spAutoFit/>
          </a:bodyPr>
          <a:lstStyle/>
          <a:p>
            <a:pPr marL="0" defTabSz="430213">
              <a:spcAft>
                <a:spcPts val="400"/>
              </a:spcAft>
              <a:buSzPct val="100000"/>
            </a:pPr>
            <a:r>
              <a:rPr lang="en-US" sz="2800" dirty="0" smtClean="0">
                <a:solidFill>
                  <a:srgbClr val="000000"/>
                </a:solidFill>
                <a:latin typeface="HP Simplified" pitchFamily="34" charset="0"/>
                <a:cs typeface="HP Simplified" pitchFamily="34" charset="0"/>
              </a:rPr>
              <a:t>Nonvolatile:</a:t>
            </a:r>
          </a:p>
          <a:p>
            <a:pPr marL="0" defTabSz="430213">
              <a:spcAft>
                <a:spcPts val="400"/>
              </a:spcAft>
              <a:buSzPct val="100000"/>
            </a:pPr>
            <a:r>
              <a:rPr lang="en-US" sz="28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‘Synaptic’</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State stored as resistance</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Continuously variable</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Many Examples</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ReRAM – vacancies in oxides </a:t>
            </a:r>
          </a:p>
          <a:p>
            <a:pPr marL="0" defTabSz="430213">
              <a:spcAft>
                <a:spcPts val="400"/>
              </a:spcAft>
              <a:buSzPct val="100000"/>
            </a:pPr>
            <a:r>
              <a:rPr lang="en-US" sz="2000" dirty="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	PC RAM – Ge-Sb-</a:t>
            </a:r>
            <a:r>
              <a:rPr lang="en-US" sz="2000" dirty="0" err="1" smtClean="0">
                <a:solidFill>
                  <a:srgbClr val="000000"/>
                </a:solidFill>
                <a:latin typeface="HP Simplified" pitchFamily="34" charset="0"/>
                <a:cs typeface="HP Simplified" pitchFamily="34" charset="0"/>
              </a:rPr>
              <a:t>Te</a:t>
            </a:r>
            <a:r>
              <a:rPr lang="en-US" sz="2000" dirty="0" smtClean="0">
                <a:solidFill>
                  <a:srgbClr val="000000"/>
                </a:solidFill>
                <a:latin typeface="HP Simplified" pitchFamily="34" charset="0"/>
                <a:cs typeface="HP Simplified" pitchFamily="34" charset="0"/>
              </a:rPr>
              <a:t> </a:t>
            </a:r>
          </a:p>
          <a:p>
            <a:pPr marL="0" defTabSz="430213">
              <a:spcAft>
                <a:spcPts val="400"/>
              </a:spcAft>
              <a:buSzPct val="100000"/>
            </a:pPr>
            <a:r>
              <a:rPr lang="en-US" sz="2000" dirty="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	STT RAM – spins (binary)</a:t>
            </a:r>
          </a:p>
          <a:p>
            <a:pPr marL="0" defTabSz="430213">
              <a:spcAft>
                <a:spcPts val="400"/>
              </a:spcAft>
              <a:buSzPct val="100000"/>
            </a:pPr>
            <a:r>
              <a:rPr lang="en-US" sz="2000" dirty="0">
                <a:solidFill>
                  <a:srgbClr val="000000"/>
                </a:solidFill>
                <a:latin typeface="HP Simplified" pitchFamily="34" charset="0"/>
                <a:cs typeface="HP Simplified" pitchFamily="34" charset="0"/>
              </a:rPr>
              <a:t>	</a:t>
            </a:r>
            <a:endParaRPr lang="en-US" sz="2000" baseline="-25000" dirty="0" smtClean="0">
              <a:solidFill>
                <a:srgbClr val="000000"/>
              </a:solidFill>
              <a:latin typeface="HP Simplified" pitchFamily="34" charset="0"/>
              <a:cs typeface="HP Simplified" pitchFamily="34" charset="0"/>
            </a:endParaRPr>
          </a:p>
        </p:txBody>
      </p:sp>
      <p:sp>
        <p:nvSpPr>
          <p:cNvPr id="7" name="TextBox 6"/>
          <p:cNvSpPr txBox="1"/>
          <p:nvPr/>
        </p:nvSpPr>
        <p:spPr>
          <a:xfrm>
            <a:off x="4868425" y="817783"/>
            <a:ext cx="3903786" cy="3949799"/>
          </a:xfrm>
          <a:prstGeom prst="rect">
            <a:avLst/>
          </a:prstGeom>
          <a:noFill/>
        </p:spPr>
        <p:txBody>
          <a:bodyPr wrap="square" rtlCol="0">
            <a:spAutoFit/>
          </a:bodyPr>
          <a:lstStyle/>
          <a:p>
            <a:pPr marL="0" defTabSz="430213">
              <a:spcAft>
                <a:spcPts val="400"/>
              </a:spcAft>
              <a:buSzPct val="100000"/>
            </a:pPr>
            <a:r>
              <a:rPr lang="en-US" sz="2800" dirty="0" smtClean="0">
                <a:solidFill>
                  <a:srgbClr val="000000"/>
                </a:solidFill>
                <a:latin typeface="HP Simplified" pitchFamily="34" charset="0"/>
                <a:cs typeface="HP Simplified" pitchFamily="34" charset="0"/>
              </a:rPr>
              <a:t>Locally Active:</a:t>
            </a:r>
          </a:p>
          <a:p>
            <a:pPr marL="0" defTabSz="430213">
              <a:spcAft>
                <a:spcPts val="400"/>
              </a:spcAft>
              <a:buSzPct val="100000"/>
            </a:pPr>
            <a:r>
              <a:rPr lang="en-US" sz="28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a:t>
            </a:r>
            <a:r>
              <a:rPr lang="en-US" sz="2400" dirty="0" err="1" smtClean="0">
                <a:solidFill>
                  <a:srgbClr val="000000"/>
                </a:solidFill>
                <a:latin typeface="HP Simplified" pitchFamily="34" charset="0"/>
                <a:cs typeface="HP Simplified" pitchFamily="34" charset="0"/>
              </a:rPr>
              <a:t>Neuronic</a:t>
            </a:r>
            <a:r>
              <a:rPr lang="en-US" sz="2400" dirty="0" smtClean="0">
                <a:solidFill>
                  <a:srgbClr val="000000"/>
                </a:solidFill>
                <a:latin typeface="HP Simplified" pitchFamily="34" charset="0"/>
                <a:cs typeface="HP Simplified" pitchFamily="34" charset="0"/>
              </a:rPr>
              <a:t>’ and/or ‘</a:t>
            </a:r>
            <a:r>
              <a:rPr lang="en-US" sz="2400" dirty="0" err="1" smtClean="0">
                <a:solidFill>
                  <a:srgbClr val="000000"/>
                </a:solidFill>
                <a:latin typeface="HP Simplified" pitchFamily="34" charset="0"/>
                <a:cs typeface="HP Simplified" pitchFamily="34" charset="0"/>
              </a:rPr>
              <a:t>Axonic</a:t>
            </a:r>
            <a:r>
              <a:rPr lang="en-US" sz="2400" dirty="0" smtClean="0">
                <a:solidFill>
                  <a:srgbClr val="000000"/>
                </a:solidFill>
                <a:latin typeface="HP Simplified" pitchFamily="34" charset="0"/>
                <a:cs typeface="HP Simplified" pitchFamily="34" charset="0"/>
              </a:rPr>
              <a:t>’</a:t>
            </a:r>
          </a:p>
          <a:p>
            <a:pPr defTabSz="430213">
              <a:spcAft>
                <a:spcPts val="400"/>
              </a:spcAft>
              <a:buSzPct val="100000"/>
            </a:pPr>
            <a:r>
              <a:rPr lang="en-US" sz="2400" dirty="0">
                <a:solidFill>
                  <a:srgbClr val="000000"/>
                </a:solidFill>
                <a:latin typeface="HP Simplified" pitchFamily="34" charset="0"/>
                <a:cs typeface="HP Simplified" pitchFamily="34" charset="0"/>
              </a:rPr>
              <a:t>	State transmitted as </a:t>
            </a:r>
            <a:r>
              <a:rPr lang="en-US" sz="2400" dirty="0" smtClean="0">
                <a:solidFill>
                  <a:srgbClr val="000000"/>
                </a:solidFill>
                <a:latin typeface="HP Simplified" pitchFamily="34" charset="0"/>
                <a:cs typeface="HP Simplified" pitchFamily="34" charset="0"/>
              </a:rPr>
              <a:t>spike</a:t>
            </a:r>
          </a:p>
          <a:p>
            <a:pPr defTabSz="430213">
              <a:spcAft>
                <a:spcPts val="400"/>
              </a:spcAft>
              <a:buSzPct val="100000"/>
            </a:pPr>
            <a:r>
              <a:rPr lang="en-US" sz="2400" dirty="0" smtClean="0">
                <a:solidFill>
                  <a:srgbClr val="000000"/>
                </a:solidFill>
                <a:latin typeface="HP Simplified" pitchFamily="34" charset="0"/>
                <a:cs typeface="HP Simplified" pitchFamily="34" charset="0"/>
              </a:rPr>
              <a:t>	Looks digital</a:t>
            </a:r>
            <a:endParaRPr lang="en-US" sz="2400" dirty="0">
              <a:solidFill>
                <a:srgbClr val="000000"/>
              </a:solidFill>
              <a:latin typeface="HP Simplified" pitchFamily="34" charset="0"/>
              <a:cs typeface="HP Simplified" pitchFamily="34" charset="0"/>
            </a:endParaRPr>
          </a:p>
          <a:p>
            <a:pPr defTabSz="430213">
              <a:spcAft>
                <a:spcPts val="400"/>
              </a:spcAft>
              <a:buSzPct val="100000"/>
            </a:pPr>
            <a:r>
              <a:rPr lang="en-US" sz="2400" dirty="0" smtClean="0">
                <a:solidFill>
                  <a:srgbClr val="000000"/>
                </a:solidFill>
                <a:latin typeface="HP Simplified" pitchFamily="34" charset="0"/>
                <a:cs typeface="HP Simplified" pitchFamily="34" charset="0"/>
              </a:rPr>
              <a:t>	Threshold </a:t>
            </a:r>
            <a:r>
              <a:rPr lang="en-US" sz="2400" dirty="0">
                <a:solidFill>
                  <a:srgbClr val="000000"/>
                </a:solidFill>
                <a:latin typeface="HP Simplified" pitchFamily="34" charset="0"/>
                <a:cs typeface="HP Simplified" pitchFamily="34" charset="0"/>
              </a:rPr>
              <a:t>switching, </a:t>
            </a:r>
            <a:r>
              <a:rPr lang="en-US" sz="2400" dirty="0" smtClean="0">
                <a:solidFill>
                  <a:srgbClr val="000000"/>
                </a:solidFill>
                <a:latin typeface="HP Simplified" pitchFamily="34" charset="0"/>
                <a:cs typeface="HP Simplified" pitchFamily="34" charset="0"/>
              </a:rPr>
              <a:t>NDR</a:t>
            </a:r>
          </a:p>
          <a:p>
            <a:pPr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Gain, oscillations, chaos</a:t>
            </a:r>
            <a:endParaRPr lang="en-US" sz="2400" dirty="0">
              <a:solidFill>
                <a:srgbClr val="000000"/>
              </a:solidFill>
              <a:latin typeface="HP Simplified" pitchFamily="34" charset="0"/>
              <a:cs typeface="HP Simplified" pitchFamily="34" charset="0"/>
            </a:endParaRPr>
          </a:p>
          <a:p>
            <a:pPr marL="0" defTabSz="430213">
              <a:spcAft>
                <a:spcPts val="400"/>
              </a:spcAft>
              <a:buSzPct val="100000"/>
            </a:pPr>
            <a:r>
              <a:rPr lang="en-US" sz="2400" dirty="0" smtClean="0">
                <a:solidFill>
                  <a:srgbClr val="000000"/>
                </a:solidFill>
                <a:latin typeface="HP Simplified" pitchFamily="34" charset="0"/>
                <a:cs typeface="HP Simplified" pitchFamily="34" charset="0"/>
              </a:rPr>
              <a:t>	</a:t>
            </a:r>
            <a:r>
              <a:rPr lang="en-US" sz="2400" dirty="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Mott transitions - oxides</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Amorphous Ge-Sb-</a:t>
            </a:r>
            <a:r>
              <a:rPr lang="en-US" sz="2000" dirty="0" err="1" smtClean="0">
                <a:solidFill>
                  <a:srgbClr val="000000"/>
                </a:solidFill>
                <a:latin typeface="HP Simplified" pitchFamily="34" charset="0"/>
                <a:cs typeface="HP Simplified" pitchFamily="34" charset="0"/>
              </a:rPr>
              <a:t>Te</a:t>
            </a:r>
            <a:endParaRPr lang="en-US" sz="2000" baseline="-25000" dirty="0" smtClean="0">
              <a:solidFill>
                <a:srgbClr val="000000"/>
              </a:solidFill>
              <a:latin typeface="HP Simplified" pitchFamily="34" charset="0"/>
              <a:cs typeface="HP Simplified" pitchFamily="34" charset="0"/>
            </a:endParaRPr>
          </a:p>
          <a:p>
            <a:pPr marL="0" defTabSz="430213">
              <a:spcAft>
                <a:spcPts val="400"/>
              </a:spcAft>
              <a:buSzPct val="100000"/>
            </a:pPr>
            <a:r>
              <a:rPr lang="en-US" sz="2400" dirty="0">
                <a:solidFill>
                  <a:srgbClr val="000000"/>
                </a:solidFill>
                <a:latin typeface="HP Simplified" pitchFamily="34" charset="0"/>
                <a:cs typeface="HP Simplified" pitchFamily="34" charset="0"/>
              </a:rPr>
              <a:t>	</a:t>
            </a:r>
            <a:endParaRPr lang="en-US" sz="24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1162799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5453" y="361140"/>
            <a:ext cx="8117206" cy="430887"/>
          </a:xfrm>
        </p:spPr>
        <p:txBody>
          <a:bodyPr/>
          <a:lstStyle/>
          <a:p>
            <a:r>
              <a:rPr lang="en-US" sz="2400" b="0" dirty="0" err="1" smtClean="0"/>
              <a:t>Memristors</a:t>
            </a:r>
            <a:r>
              <a:rPr lang="en-US" sz="2400" b="0" dirty="0" smtClean="0"/>
              <a:t> have ‘pinched’ hysteresis loops</a:t>
            </a:r>
            <a:endParaRPr lang="en-US" sz="2400" b="0" dirty="0"/>
          </a:p>
        </p:txBody>
      </p:sp>
      <p:grpSp>
        <p:nvGrpSpPr>
          <p:cNvPr id="5" name="Group 4"/>
          <p:cNvGrpSpPr/>
          <p:nvPr/>
        </p:nvGrpSpPr>
        <p:grpSpPr>
          <a:xfrm>
            <a:off x="379754" y="1237463"/>
            <a:ext cx="8036100" cy="3440044"/>
            <a:chOff x="339201" y="1061617"/>
            <a:chExt cx="8036100" cy="3440044"/>
          </a:xfrm>
        </p:grpSpPr>
        <p:sp>
          <p:nvSpPr>
            <p:cNvPr id="8" name="TextBox 7"/>
            <p:cNvSpPr txBox="1"/>
            <p:nvPr/>
          </p:nvSpPr>
          <p:spPr>
            <a:xfrm>
              <a:off x="534004" y="1072569"/>
              <a:ext cx="3595612" cy="903447"/>
            </a:xfrm>
            <a:prstGeom prst="rect">
              <a:avLst/>
            </a:prstGeom>
            <a:noFill/>
          </p:spPr>
          <p:txBody>
            <a:bodyPr wrap="none" rtlCol="0">
              <a:noAutofit/>
            </a:bodyPr>
            <a:lstStyle/>
            <a:p>
              <a:r>
                <a:rPr lang="en-US" b="1" dirty="0" smtClean="0">
                  <a:solidFill>
                    <a:srgbClr val="000000"/>
                  </a:solidFill>
                </a:rPr>
                <a:t>Nonvolatile Memristor</a:t>
              </a:r>
            </a:p>
            <a:p>
              <a:r>
                <a:rPr lang="en-US" dirty="0" smtClean="0">
                  <a:solidFill>
                    <a:srgbClr val="000000"/>
                  </a:solidFill>
                </a:rPr>
                <a:t>- Emerging digital memory/storage</a:t>
              </a:r>
            </a:p>
            <a:p>
              <a:r>
                <a:rPr lang="en-US" dirty="0" smtClean="0">
                  <a:solidFill>
                    <a:srgbClr val="000000"/>
                  </a:solidFill>
                </a:rPr>
                <a:t>- Synapse in neuromorphic circuit</a:t>
              </a:r>
            </a:p>
          </p:txBody>
        </p:sp>
        <p:sp>
          <p:nvSpPr>
            <p:cNvPr id="9" name="TextBox 8"/>
            <p:cNvSpPr txBox="1"/>
            <p:nvPr/>
          </p:nvSpPr>
          <p:spPr>
            <a:xfrm>
              <a:off x="4274820" y="1061617"/>
              <a:ext cx="2916787" cy="914400"/>
            </a:xfrm>
            <a:prstGeom prst="rect">
              <a:avLst/>
            </a:prstGeom>
            <a:noFill/>
          </p:spPr>
          <p:txBody>
            <a:bodyPr wrap="none" rtlCol="0">
              <a:noAutofit/>
            </a:bodyPr>
            <a:lstStyle/>
            <a:p>
              <a:r>
                <a:rPr lang="en-US" b="1" dirty="0" smtClean="0">
                  <a:solidFill>
                    <a:srgbClr val="000000"/>
                  </a:solidFill>
                </a:rPr>
                <a:t>Locally Active (e.g. “Mott”) memristor</a:t>
              </a:r>
              <a:endParaRPr lang="en-US" dirty="0" smtClean="0">
                <a:solidFill>
                  <a:srgbClr val="000000"/>
                </a:solidFill>
              </a:endParaRPr>
            </a:p>
            <a:p>
              <a:r>
                <a:rPr lang="en-US" dirty="0" smtClean="0">
                  <a:solidFill>
                    <a:srgbClr val="000000"/>
                  </a:solidFill>
                </a:rPr>
                <a:t>- Emerging neuronal compute device</a:t>
              </a:r>
            </a:p>
            <a:p>
              <a:r>
                <a:rPr lang="en-US" dirty="0" smtClean="0">
                  <a:solidFill>
                    <a:srgbClr val="000000"/>
                  </a:solidFill>
                </a:rPr>
                <a:t>- Passive “selector” in crossbar memories</a:t>
              </a:r>
            </a:p>
            <a:p>
              <a:endParaRPr lang="en-US" sz="2000" dirty="0" smtClean="0">
                <a:solidFill>
                  <a:srgbClr val="000000"/>
                </a:solidFill>
              </a:endParaRPr>
            </a:p>
          </p:txBody>
        </p:sp>
        <p:grpSp>
          <p:nvGrpSpPr>
            <p:cNvPr id="2" name="Group 9"/>
            <p:cNvGrpSpPr/>
            <p:nvPr/>
          </p:nvGrpSpPr>
          <p:grpSpPr>
            <a:xfrm>
              <a:off x="339201" y="1976016"/>
              <a:ext cx="3731822" cy="2525645"/>
              <a:chOff x="523330" y="2865309"/>
              <a:chExt cx="3144837" cy="2220913"/>
            </a:xfrm>
          </p:grpSpPr>
          <p:pic>
            <p:nvPicPr>
              <p:cNvPr id="11" name="Picture 7"/>
              <p:cNvPicPr>
                <a:picLocks noChangeAspect="1" noChangeArrowheads="1"/>
              </p:cNvPicPr>
              <p:nvPr/>
            </p:nvPicPr>
            <p:blipFill>
              <a:blip r:embed="rId2" cstate="print"/>
              <a:srcRect/>
              <a:stretch>
                <a:fillRect/>
              </a:stretch>
            </p:blipFill>
            <p:spPr bwMode="auto">
              <a:xfrm>
                <a:off x="523330" y="2865309"/>
                <a:ext cx="3144837" cy="2220913"/>
              </a:xfrm>
              <a:prstGeom prst="rect">
                <a:avLst/>
              </a:prstGeom>
              <a:noFill/>
              <a:ln w="9525">
                <a:noFill/>
                <a:miter lim="800000"/>
                <a:headEnd/>
                <a:tailEnd/>
              </a:ln>
            </p:spPr>
          </p:pic>
          <p:cxnSp>
            <p:nvCxnSpPr>
              <p:cNvPr id="12" name="Straight Arrow Connector 11"/>
              <p:cNvCxnSpPr/>
              <p:nvPr/>
            </p:nvCxnSpPr>
            <p:spPr>
              <a:xfrm rot="5400000" flipH="1" flipV="1">
                <a:off x="2199730" y="3170109"/>
                <a:ext cx="381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0800000" flipV="1">
                <a:off x="2580730" y="3779709"/>
                <a:ext cx="6096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flipV="1">
                <a:off x="1437730" y="3742146"/>
                <a:ext cx="5334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1704430" y="4198809"/>
                <a:ext cx="3810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4" name="Group 17"/>
            <p:cNvGrpSpPr/>
            <p:nvPr/>
          </p:nvGrpSpPr>
          <p:grpSpPr>
            <a:xfrm>
              <a:off x="4333413" y="1976016"/>
              <a:ext cx="4041888" cy="2480427"/>
              <a:chOff x="4971710" y="2759629"/>
              <a:chExt cx="3271445" cy="2198840"/>
            </a:xfrm>
          </p:grpSpPr>
          <p:pic>
            <p:nvPicPr>
              <p:cNvPr id="19" name="Picture 4"/>
              <p:cNvPicPr>
                <a:picLocks noChangeAspect="1" noChangeArrowheads="1"/>
              </p:cNvPicPr>
              <p:nvPr/>
            </p:nvPicPr>
            <p:blipFill>
              <a:blip r:embed="rId3" cstate="print"/>
              <a:srcRect/>
              <a:stretch>
                <a:fillRect/>
              </a:stretch>
            </p:blipFill>
            <p:spPr bwMode="auto">
              <a:xfrm>
                <a:off x="4971710" y="2759629"/>
                <a:ext cx="3271445" cy="2198840"/>
              </a:xfrm>
              <a:prstGeom prst="rect">
                <a:avLst/>
              </a:prstGeom>
              <a:noFill/>
              <a:ln w="9525">
                <a:noFill/>
                <a:miter lim="800000"/>
                <a:headEnd/>
                <a:tailEnd/>
              </a:ln>
            </p:spPr>
          </p:pic>
          <p:cxnSp>
            <p:nvCxnSpPr>
              <p:cNvPr id="20" name="Straight Arrow Connector 19"/>
              <p:cNvCxnSpPr/>
              <p:nvPr/>
            </p:nvCxnSpPr>
            <p:spPr>
              <a:xfrm flipV="1">
                <a:off x="6907280" y="3750683"/>
                <a:ext cx="884284" cy="226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864571" y="3066252"/>
                <a:ext cx="25551" cy="7225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528742" y="2961147"/>
                <a:ext cx="247309" cy="346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870778" y="3635698"/>
                <a:ext cx="614161" cy="155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17" name="Rectangle 85"/>
          <p:cNvSpPr>
            <a:spLocks noChangeArrowheads="1"/>
          </p:cNvSpPr>
          <p:nvPr/>
        </p:nvSpPr>
        <p:spPr bwMode="auto">
          <a:xfrm>
            <a:off x="361822" y="766470"/>
            <a:ext cx="7324147" cy="400110"/>
          </a:xfrm>
          <a:prstGeom prst="rect">
            <a:avLst/>
          </a:prstGeom>
          <a:solidFill>
            <a:schemeClr val="bg1"/>
          </a:solidFill>
          <a:ln>
            <a:noFill/>
          </a:ln>
          <a:effectLst/>
          <a:extLs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85725" indent="-85725">
              <a:defRPr/>
            </a:pPr>
            <a:r>
              <a:rPr lang="en-US" sz="2000" dirty="0">
                <a:solidFill>
                  <a:srgbClr val="000000"/>
                </a:solidFill>
              </a:rPr>
              <a:t>Leon Chua, </a:t>
            </a:r>
            <a:r>
              <a:rPr lang="en-US" sz="2000" i="1" dirty="0">
                <a:solidFill>
                  <a:srgbClr val="000000"/>
                </a:solidFill>
              </a:rPr>
              <a:t>IEEE Trans. Circuit Theory </a:t>
            </a:r>
            <a:r>
              <a:rPr lang="en-US" sz="2000" dirty="0">
                <a:solidFill>
                  <a:srgbClr val="000000"/>
                </a:solidFill>
              </a:rPr>
              <a:t>18, 507 (1971).</a:t>
            </a:r>
          </a:p>
        </p:txBody>
      </p:sp>
    </p:spTree>
    <p:extLst>
      <p:ext uri="{BB962C8B-B14F-4D97-AF65-F5344CB8AC3E}">
        <p14:creationId xmlns:p14="http://schemas.microsoft.com/office/powerpoint/2010/main" val="2509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6830" y="343416"/>
            <a:ext cx="8117206" cy="430887"/>
          </a:xfrm>
        </p:spPr>
        <p:txBody>
          <a:bodyPr/>
          <a:lstStyle/>
          <a:p>
            <a:r>
              <a:rPr lang="en-US" dirty="0" smtClean="0"/>
              <a:t>Outline</a:t>
            </a:r>
            <a:endParaRPr lang="en-US" dirty="0"/>
          </a:p>
        </p:txBody>
      </p:sp>
      <p:sp>
        <p:nvSpPr>
          <p:cNvPr id="4" name="Content Placeholder 3"/>
          <p:cNvSpPr>
            <a:spLocks noGrp="1"/>
          </p:cNvSpPr>
          <p:nvPr>
            <p:ph sz="quarter" idx="10"/>
          </p:nvPr>
        </p:nvSpPr>
        <p:spPr>
          <a:xfrm>
            <a:off x="440523" y="705551"/>
            <a:ext cx="8361794" cy="4151436"/>
          </a:xfrm>
        </p:spPr>
        <p:txBody>
          <a:bodyPr/>
          <a:lstStyle/>
          <a:p>
            <a:r>
              <a:rPr lang="en-US" sz="1600" dirty="0" smtClean="0"/>
              <a:t>Sensible Machine Response to OSTP RFI</a:t>
            </a:r>
          </a:p>
          <a:p>
            <a:r>
              <a:rPr lang="en-US" sz="1600" dirty="0" smtClean="0"/>
              <a:t>Foundations of Nonlinear Dynamics and Circuit Theory</a:t>
            </a:r>
          </a:p>
          <a:p>
            <a:r>
              <a:rPr lang="en-US" sz="1600" dirty="0" smtClean="0"/>
              <a:t>Structure of a Multidisciplinary Neuromorphic Computing Program</a:t>
            </a:r>
          </a:p>
          <a:p>
            <a:pPr lvl="2"/>
            <a:r>
              <a:rPr lang="en-US" sz="1600" dirty="0" smtClean="0"/>
              <a:t>The Chinese Brain-Inspired Computing Research Program at Tsinghua U.</a:t>
            </a:r>
          </a:p>
          <a:p>
            <a:r>
              <a:rPr lang="en-US" sz="1600" dirty="0" smtClean="0"/>
              <a:t>After Moore’s transistor shrinking is over, what’s next?</a:t>
            </a:r>
          </a:p>
          <a:p>
            <a:pPr lvl="2"/>
            <a:r>
              <a:rPr lang="en-US" sz="1600" dirty="0" smtClean="0"/>
              <a:t>Nonlinear dynamical systems</a:t>
            </a:r>
          </a:p>
          <a:p>
            <a:pPr lvl="2"/>
            <a:r>
              <a:rPr lang="en-US" sz="1600" dirty="0" smtClean="0"/>
              <a:t>Nonvolatile (synaptic) and locally active (</a:t>
            </a:r>
            <a:r>
              <a:rPr lang="en-US" sz="1600" dirty="0" err="1" smtClean="0"/>
              <a:t>neuronic</a:t>
            </a:r>
            <a:r>
              <a:rPr lang="en-US" sz="1600" dirty="0" smtClean="0"/>
              <a:t>) </a:t>
            </a:r>
            <a:r>
              <a:rPr lang="en-US" sz="1600" dirty="0" err="1" smtClean="0"/>
              <a:t>memristors</a:t>
            </a:r>
            <a:endParaRPr lang="en-US" sz="1600" dirty="0" smtClean="0"/>
          </a:p>
          <a:p>
            <a:r>
              <a:rPr lang="en-US" sz="1600" dirty="0" smtClean="0"/>
              <a:t>Understanding, models and simulation</a:t>
            </a:r>
          </a:p>
          <a:p>
            <a:pPr lvl="2"/>
            <a:r>
              <a:rPr lang="en-US" sz="1600" dirty="0" smtClean="0"/>
              <a:t>Predict the behavior of a nonlinear dynamical system</a:t>
            </a:r>
          </a:p>
          <a:p>
            <a:pPr lvl="2"/>
            <a:r>
              <a:rPr lang="en-US" sz="1600" dirty="0" smtClean="0"/>
              <a:t>Calibrate </a:t>
            </a:r>
            <a:r>
              <a:rPr lang="en-US" sz="1600" dirty="0"/>
              <a:t>and validate models </a:t>
            </a:r>
            <a:endParaRPr lang="en-US" sz="1600" dirty="0" smtClean="0"/>
          </a:p>
          <a:p>
            <a:pPr lvl="3"/>
            <a:r>
              <a:rPr lang="en-US" sz="1600" dirty="0" smtClean="0"/>
              <a:t>Electrical test, and physical and chemical characterization </a:t>
            </a:r>
          </a:p>
          <a:p>
            <a:pPr lvl="2"/>
            <a:r>
              <a:rPr lang="en-US" sz="1600" dirty="0" smtClean="0"/>
              <a:t>Microphysical understanding </a:t>
            </a:r>
          </a:p>
          <a:p>
            <a:pPr lvl="3"/>
            <a:r>
              <a:rPr lang="en-US" sz="1600" dirty="0" smtClean="0"/>
              <a:t>High resolution in energy, space and time</a:t>
            </a:r>
            <a:endParaRPr lang="en-US" sz="1600" dirty="0"/>
          </a:p>
          <a:p>
            <a:r>
              <a:rPr lang="en-US" sz="1600" dirty="0" smtClean="0"/>
              <a:t>Challenge - watching nanoscale devices operate on nanosecond time scales</a:t>
            </a:r>
          </a:p>
        </p:txBody>
      </p:sp>
    </p:spTree>
    <p:extLst>
      <p:ext uri="{BB962C8B-B14F-4D97-AF65-F5344CB8AC3E}">
        <p14:creationId xmlns:p14="http://schemas.microsoft.com/office/powerpoint/2010/main" val="3486139508"/>
      </p:ext>
    </p:extLst>
  </p:cSld>
  <p:clrMapOvr>
    <a:masterClrMapping/>
  </p:clrMapOvr>
  <p:transition>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617" name="Picture 2" descr="Abstract Image"/>
          <p:cNvPicPr>
            <a:picLocks noChangeAspect="1" noChangeArrowheads="1"/>
          </p:cNvPicPr>
          <p:nvPr/>
        </p:nvPicPr>
        <p:blipFill>
          <a:blip r:embed="rId2">
            <a:extLst>
              <a:ext uri="{28A0092B-C50C-407E-A947-70E740481C1C}">
                <a14:useLocalDpi xmlns:a14="http://schemas.microsoft.com/office/drawing/2010/main" val="0"/>
              </a:ext>
            </a:extLst>
          </a:blip>
          <a:srcRect r="60899"/>
          <a:stretch>
            <a:fillRect/>
          </a:stretch>
        </p:blipFill>
        <p:spPr bwMode="auto">
          <a:xfrm>
            <a:off x="1478280" y="1604833"/>
            <a:ext cx="3108484" cy="2266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9654" name="Rectangle 54"/>
          <p:cNvSpPr>
            <a:spLocks noChangeArrowheads="1"/>
          </p:cNvSpPr>
          <p:nvPr/>
        </p:nvSpPr>
        <p:spPr bwMode="auto">
          <a:xfrm>
            <a:off x="2153084" y="4002185"/>
            <a:ext cx="2433680" cy="2308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nSpc>
                <a:spcPct val="100000"/>
              </a:lnSpc>
              <a:spcBef>
                <a:spcPct val="0"/>
              </a:spcBef>
              <a:spcAft>
                <a:spcPct val="0"/>
              </a:spcAft>
            </a:pPr>
            <a:r>
              <a:rPr lang="en-US" sz="900" dirty="0"/>
              <a:t>Sung Hyun Jo, et al. Nano </a:t>
            </a:r>
            <a:r>
              <a:rPr lang="en-US" sz="900" dirty="0" err="1"/>
              <a:t>Lett</a:t>
            </a:r>
            <a:r>
              <a:rPr lang="en-US" sz="900" dirty="0"/>
              <a:t>. 10, 1297 (2010)</a:t>
            </a:r>
          </a:p>
        </p:txBody>
      </p:sp>
      <p:sp>
        <p:nvSpPr>
          <p:cNvPr id="3938399" name="Rectangle 95"/>
          <p:cNvSpPr>
            <a:spLocks noChangeArrowheads="1"/>
          </p:cNvSpPr>
          <p:nvPr/>
        </p:nvSpPr>
        <p:spPr bwMode="invGray">
          <a:xfrm>
            <a:off x="304722" y="252481"/>
            <a:ext cx="8014255" cy="6167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0" rIns="0" bIns="0" anchor="ctr"/>
          <a:lstStyle/>
          <a:p>
            <a:pPr algn="ctr">
              <a:spcBef>
                <a:spcPct val="25000"/>
              </a:spcBef>
              <a:spcAft>
                <a:spcPct val="0"/>
              </a:spcAft>
              <a:defRPr/>
            </a:pPr>
            <a:r>
              <a:rPr lang="en-US" sz="2700" dirty="0" smtClean="0"/>
              <a:t>Viable path toward scalable brain-like computing?</a:t>
            </a:r>
            <a:endParaRPr lang="en-US" sz="2700" dirty="0"/>
          </a:p>
        </p:txBody>
      </p:sp>
      <p:sp>
        <p:nvSpPr>
          <p:cNvPr id="2" name="TextBox 1"/>
          <p:cNvSpPr txBox="1"/>
          <p:nvPr/>
        </p:nvSpPr>
        <p:spPr>
          <a:xfrm>
            <a:off x="359725" y="919452"/>
            <a:ext cx="2338257" cy="636072"/>
          </a:xfrm>
          <a:prstGeom prst="rect">
            <a:avLst/>
          </a:prstGeom>
          <a:noFill/>
          <a:ln w="12700">
            <a:solidFill>
              <a:srgbClr val="FF0000"/>
            </a:solidFill>
          </a:ln>
        </p:spPr>
        <p:txBody>
          <a:bodyPr wrap="square" rtlCol="0">
            <a:spAutoFit/>
          </a:bodyPr>
          <a:lstStyle/>
          <a:p>
            <a:pPr marL="0" algn="ctr" defTabSz="430213">
              <a:spcAft>
                <a:spcPts val="400"/>
              </a:spcAft>
              <a:buSzPct val="100000"/>
            </a:pPr>
            <a:r>
              <a:rPr lang="en-US" sz="1600" b="1" dirty="0" smtClean="0">
                <a:solidFill>
                  <a:srgbClr val="FF0000"/>
                </a:solidFill>
                <a:latin typeface="HP Simplified" pitchFamily="34" charset="0"/>
                <a:cs typeface="HP Simplified" pitchFamily="34" charset="0"/>
              </a:rPr>
              <a:t>Neuron (</a:t>
            </a:r>
            <a:r>
              <a:rPr lang="en-US" sz="1600" b="1" dirty="0" err="1" smtClean="0">
                <a:solidFill>
                  <a:srgbClr val="FF0000"/>
                </a:solidFill>
                <a:latin typeface="HP Simplified" pitchFamily="34" charset="0"/>
                <a:cs typeface="HP Simplified" pitchFamily="34" charset="0"/>
              </a:rPr>
              <a:t>neuristor</a:t>
            </a:r>
            <a:r>
              <a:rPr lang="en-US" sz="1600" b="1" dirty="0" smtClean="0">
                <a:solidFill>
                  <a:srgbClr val="FF0000"/>
                </a:solidFill>
                <a:latin typeface="HP Simplified" pitchFamily="34" charset="0"/>
                <a:cs typeface="HP Simplified" pitchFamily="34" charset="0"/>
              </a:rPr>
              <a:t>)</a:t>
            </a:r>
            <a:endParaRPr lang="en-US" sz="1600" dirty="0">
              <a:solidFill>
                <a:srgbClr val="FF0000"/>
              </a:solidFill>
              <a:latin typeface="HP Simplified" pitchFamily="34" charset="0"/>
              <a:cs typeface="HP Simplified" pitchFamily="34" charset="0"/>
            </a:endParaRPr>
          </a:p>
          <a:p>
            <a:pPr marL="0" algn="ctr" defTabSz="430213">
              <a:spcAft>
                <a:spcPts val="400"/>
              </a:spcAft>
              <a:buSzPct val="100000"/>
            </a:pPr>
            <a:r>
              <a:rPr lang="en-US" sz="1600" dirty="0" smtClean="0">
                <a:solidFill>
                  <a:srgbClr val="FF0000"/>
                </a:solidFill>
                <a:latin typeface="HP Simplified" pitchFamily="34" charset="0"/>
                <a:cs typeface="HP Simplified" pitchFamily="34" charset="0"/>
              </a:rPr>
              <a:t>Locally active </a:t>
            </a:r>
            <a:r>
              <a:rPr lang="en-US" sz="1600" dirty="0" err="1" smtClean="0">
                <a:solidFill>
                  <a:srgbClr val="FF0000"/>
                </a:solidFill>
                <a:latin typeface="HP Simplified" pitchFamily="34" charset="0"/>
                <a:cs typeface="HP Simplified" pitchFamily="34" charset="0"/>
              </a:rPr>
              <a:t>memristors</a:t>
            </a:r>
            <a:endParaRPr lang="en-US" sz="1600" dirty="0">
              <a:solidFill>
                <a:srgbClr val="FF0000"/>
              </a:solidFill>
              <a:latin typeface="HP Simplified" pitchFamily="34" charset="0"/>
              <a:cs typeface="HP Simplified" pitchFamily="34" charset="0"/>
            </a:endParaRPr>
          </a:p>
        </p:txBody>
      </p:sp>
      <p:sp>
        <p:nvSpPr>
          <p:cNvPr id="48" name="TextBox 47"/>
          <p:cNvSpPr txBox="1"/>
          <p:nvPr/>
        </p:nvSpPr>
        <p:spPr>
          <a:xfrm>
            <a:off x="4861560" y="1055702"/>
            <a:ext cx="4179808" cy="2913618"/>
          </a:xfrm>
          <a:prstGeom prst="rect">
            <a:avLst/>
          </a:prstGeom>
          <a:noFill/>
        </p:spPr>
        <p:txBody>
          <a:bodyPr wrap="square" rtlCol="0">
            <a:spAutoFit/>
          </a:bodyPr>
          <a:lstStyle/>
          <a:p>
            <a:pPr marL="0" defTabSz="430213">
              <a:spcAft>
                <a:spcPts val="400"/>
              </a:spcAft>
              <a:buSzPct val="100000"/>
            </a:pPr>
            <a:r>
              <a:rPr lang="en-US" sz="1600" dirty="0" smtClean="0">
                <a:latin typeface="HP Simplified" pitchFamily="34" charset="0"/>
                <a:cs typeface="HP Simplified" pitchFamily="34" charset="0"/>
              </a:rPr>
              <a:t>Captures key features of the brain:</a:t>
            </a:r>
          </a:p>
          <a:p>
            <a:pPr marL="0" defTabSz="430213">
              <a:spcAft>
                <a:spcPts val="400"/>
              </a:spcAft>
              <a:buSzPct val="100000"/>
            </a:pPr>
            <a:endParaRPr lang="en-US" sz="1600" dirty="0" smtClean="0">
              <a:latin typeface="HP Simplified" pitchFamily="34" charset="0"/>
              <a:cs typeface="HP Simplified" pitchFamily="34" charset="0"/>
            </a:endParaRPr>
          </a:p>
          <a:p>
            <a:pPr marL="0" defTabSz="430213">
              <a:spcAft>
                <a:spcPts val="400"/>
              </a:spcAft>
              <a:buSzPct val="100000"/>
            </a:pPr>
            <a:r>
              <a:rPr lang="en-US" sz="1600" dirty="0" smtClean="0">
                <a:latin typeface="HP Simplified" pitchFamily="34" charset="0"/>
                <a:cs typeface="HP Simplified" pitchFamily="34" charset="0"/>
              </a:rPr>
              <a:t>1) Non-linear dynamics (“edge of chaos”) of neurons</a:t>
            </a:r>
          </a:p>
          <a:p>
            <a:pPr marL="0" defTabSz="430213">
              <a:spcAft>
                <a:spcPts val="400"/>
              </a:spcAft>
              <a:buSzPct val="100000"/>
            </a:pPr>
            <a:endParaRPr lang="en-US" sz="1600" dirty="0" smtClean="0">
              <a:latin typeface="HP Simplified" pitchFamily="34" charset="0"/>
              <a:cs typeface="HP Simplified" pitchFamily="34" charset="0"/>
            </a:endParaRPr>
          </a:p>
          <a:p>
            <a:pPr marL="0" defTabSz="430213">
              <a:spcAft>
                <a:spcPts val="400"/>
              </a:spcAft>
              <a:buSzPct val="100000"/>
            </a:pPr>
            <a:r>
              <a:rPr lang="en-US" sz="1600" dirty="0" smtClean="0">
                <a:latin typeface="HP Simplified" pitchFamily="34" charset="0"/>
                <a:cs typeface="HP Simplified" pitchFamily="34" charset="0"/>
              </a:rPr>
              <a:t>2) High density architecture, localized memory</a:t>
            </a:r>
          </a:p>
          <a:p>
            <a:pPr marL="0" defTabSz="430213">
              <a:spcAft>
                <a:spcPts val="400"/>
              </a:spcAft>
              <a:buSzPct val="100000"/>
            </a:pPr>
            <a:r>
              <a:rPr lang="en-US" sz="1600" i="1" dirty="0" smtClean="0">
                <a:latin typeface="HP Simplified" pitchFamily="34" charset="0"/>
                <a:cs typeface="HP Simplified" pitchFamily="34" charset="0"/>
              </a:rPr>
              <a:t>i.e. not the von </a:t>
            </a:r>
            <a:r>
              <a:rPr lang="en-US" sz="1600" i="1" dirty="0" err="1" smtClean="0">
                <a:latin typeface="HP Simplified" pitchFamily="34" charset="0"/>
                <a:cs typeface="HP Simplified" pitchFamily="34" charset="0"/>
              </a:rPr>
              <a:t>Neuman</a:t>
            </a:r>
            <a:r>
              <a:rPr lang="en-US" sz="1600" i="1" dirty="0" smtClean="0">
                <a:latin typeface="HP Simplified" pitchFamily="34" charset="0"/>
                <a:cs typeface="HP Simplified" pitchFamily="34" charset="0"/>
              </a:rPr>
              <a:t> architecture with physically separated compute and memory !</a:t>
            </a:r>
          </a:p>
          <a:p>
            <a:pPr marL="0" defTabSz="430213">
              <a:spcAft>
                <a:spcPts val="400"/>
              </a:spcAft>
              <a:buSzPct val="100000"/>
            </a:pPr>
            <a:endParaRPr lang="en-US" sz="1600" i="1" dirty="0">
              <a:latin typeface="HP Simplified" pitchFamily="34" charset="0"/>
              <a:cs typeface="HP Simplified" pitchFamily="34" charset="0"/>
            </a:endParaRPr>
          </a:p>
          <a:p>
            <a:pPr marL="0" defTabSz="430213">
              <a:spcAft>
                <a:spcPts val="400"/>
              </a:spcAft>
              <a:buSzPct val="100000"/>
            </a:pPr>
            <a:r>
              <a:rPr lang="en-US" sz="1600" dirty="0" smtClean="0">
                <a:latin typeface="HP Simplified" pitchFamily="34" charset="0"/>
                <a:cs typeface="HP Simplified" pitchFamily="34" charset="0"/>
              </a:rPr>
              <a:t>3) Massive parallelism </a:t>
            </a:r>
          </a:p>
        </p:txBody>
      </p:sp>
      <p:sp>
        <p:nvSpPr>
          <p:cNvPr id="49" name="TextBox 48"/>
          <p:cNvSpPr txBox="1"/>
          <p:nvPr/>
        </p:nvSpPr>
        <p:spPr>
          <a:xfrm>
            <a:off x="91126" y="3149739"/>
            <a:ext cx="1387154" cy="882293"/>
          </a:xfrm>
          <a:prstGeom prst="rect">
            <a:avLst/>
          </a:prstGeom>
          <a:noFill/>
          <a:ln>
            <a:solidFill>
              <a:srgbClr val="FF0000"/>
            </a:solidFill>
          </a:ln>
        </p:spPr>
        <p:txBody>
          <a:bodyPr wrap="square" rtlCol="0">
            <a:spAutoFit/>
          </a:bodyPr>
          <a:lstStyle/>
          <a:p>
            <a:pPr marL="0" algn="ctr" defTabSz="430213">
              <a:spcAft>
                <a:spcPts val="400"/>
              </a:spcAft>
              <a:buSzPct val="100000"/>
            </a:pPr>
            <a:r>
              <a:rPr lang="en-US" sz="1600" b="1" dirty="0" smtClean="0">
                <a:solidFill>
                  <a:srgbClr val="FF0000"/>
                </a:solidFill>
                <a:latin typeface="HP Simplified" pitchFamily="34" charset="0"/>
                <a:cs typeface="HP Simplified" pitchFamily="34" charset="0"/>
              </a:rPr>
              <a:t>Synapse</a:t>
            </a:r>
          </a:p>
          <a:p>
            <a:pPr marL="0" algn="ctr" defTabSz="430213">
              <a:spcAft>
                <a:spcPts val="400"/>
              </a:spcAft>
              <a:buSzPct val="100000"/>
            </a:pPr>
            <a:r>
              <a:rPr lang="en-US" sz="1600" dirty="0" smtClean="0">
                <a:solidFill>
                  <a:srgbClr val="FF0000"/>
                </a:solidFill>
                <a:latin typeface="HP Simplified" pitchFamily="34" charset="0"/>
                <a:cs typeface="HP Simplified" pitchFamily="34" charset="0"/>
              </a:rPr>
              <a:t>Nonvolatile </a:t>
            </a:r>
            <a:r>
              <a:rPr lang="en-US" sz="1600" dirty="0" err="1" smtClean="0">
                <a:solidFill>
                  <a:srgbClr val="FF0000"/>
                </a:solidFill>
                <a:latin typeface="HP Simplified" pitchFamily="34" charset="0"/>
                <a:cs typeface="HP Simplified" pitchFamily="34" charset="0"/>
              </a:rPr>
              <a:t>memristors</a:t>
            </a:r>
            <a:endParaRPr lang="en-US" sz="1600" dirty="0" smtClean="0">
              <a:solidFill>
                <a:srgbClr val="FF0000"/>
              </a:solidFill>
              <a:latin typeface="HP Simplified" pitchFamily="34" charset="0"/>
              <a:cs typeface="HP Simplified" pitchFamily="34" charset="0"/>
            </a:endParaRPr>
          </a:p>
        </p:txBody>
      </p:sp>
      <p:cxnSp>
        <p:nvCxnSpPr>
          <p:cNvPr id="4" name="Straight Arrow Connector 3"/>
          <p:cNvCxnSpPr/>
          <p:nvPr/>
        </p:nvCxnSpPr>
        <p:spPr>
          <a:xfrm>
            <a:off x="1406701" y="1604833"/>
            <a:ext cx="674804" cy="596314"/>
          </a:xfrm>
          <a:prstGeom prst="straightConnector1">
            <a:avLst/>
          </a:prstGeom>
          <a:ln w="5715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1490165" y="3055620"/>
            <a:ext cx="1375269" cy="386507"/>
          </a:xfrm>
          <a:prstGeom prst="straightConnector1">
            <a:avLst/>
          </a:prstGeom>
          <a:ln w="57150"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152423" y="4551374"/>
            <a:ext cx="3407185" cy="330009"/>
          </a:xfrm>
          <a:prstGeom prst="rect">
            <a:avLst/>
          </a:prstGeom>
          <a:noFill/>
        </p:spPr>
        <p:txBody>
          <a:bodyPr wrap="square" lIns="0" tIns="0" rIns="0" bIns="0" rtlCol="0">
            <a:noAutofit/>
          </a:bodyPr>
          <a:lstStyle/>
          <a:p>
            <a:pPr>
              <a:lnSpc>
                <a:spcPct val="90000"/>
              </a:lnSpc>
            </a:pPr>
            <a:r>
              <a:rPr lang="en-US" dirty="0" smtClean="0"/>
              <a:t>With thanks to Erik </a:t>
            </a:r>
            <a:r>
              <a:rPr lang="en-US" dirty="0" err="1" smtClean="0"/>
              <a:t>DeBenedictis</a:t>
            </a:r>
            <a:r>
              <a:rPr lang="en-US" dirty="0" smtClean="0"/>
              <a:t> </a:t>
            </a:r>
            <a:endParaRPr lang="en-US" dirty="0"/>
          </a:p>
        </p:txBody>
      </p:sp>
    </p:spTree>
    <p:extLst>
      <p:ext uri="{BB962C8B-B14F-4D97-AF65-F5344CB8AC3E}">
        <p14:creationId xmlns:p14="http://schemas.microsoft.com/office/powerpoint/2010/main" val="229784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0359" name="Picture 7" descr="xTE33BE27 27 TEM 500Kx"/>
          <p:cNvPicPr>
            <a:picLocks noChangeAspect="1" noChangeArrowheads="1"/>
          </p:cNvPicPr>
          <p:nvPr/>
        </p:nvPicPr>
        <p:blipFill>
          <a:blip r:embed="rId3" cstate="print">
            <a:lum bright="12000"/>
            <a:extLst>
              <a:ext uri="{28A0092B-C50C-407E-A947-70E740481C1C}">
                <a14:useLocalDpi xmlns:a14="http://schemas.microsoft.com/office/drawing/2010/main"/>
              </a:ext>
            </a:extLst>
          </a:blip>
          <a:srcRect/>
          <a:stretch>
            <a:fillRect/>
          </a:stretch>
        </p:blipFill>
        <p:spPr bwMode="auto">
          <a:xfrm>
            <a:off x="1839516" y="931599"/>
            <a:ext cx="2399109" cy="12108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940360"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02446" y="797446"/>
            <a:ext cx="2058591" cy="13084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940362" name="Text Box 10"/>
          <p:cNvSpPr txBox="1">
            <a:spLocks noChangeArrowheads="1"/>
          </p:cNvSpPr>
          <p:nvPr/>
        </p:nvSpPr>
        <p:spPr bwMode="auto">
          <a:xfrm>
            <a:off x="1935957" y="1425709"/>
            <a:ext cx="1079897" cy="2654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lnSpc>
                <a:spcPct val="100000"/>
              </a:lnSpc>
              <a:spcBef>
                <a:spcPct val="0"/>
              </a:spcBef>
              <a:spcAft>
                <a:spcPct val="0"/>
              </a:spcAft>
              <a:defRPr/>
            </a:pPr>
            <a:r>
              <a:rPr lang="en-US" altLang="zh-CN" sz="1125" dirty="0" smtClean="0">
                <a:ea typeface="宋体" charset="0"/>
                <a:cs typeface="宋体" charset="0"/>
              </a:rPr>
              <a:t>oxide</a:t>
            </a:r>
            <a:endParaRPr lang="en-US" altLang="zh-CN" sz="1125" dirty="0">
              <a:ea typeface="宋体" charset="0"/>
              <a:cs typeface="宋体" charset="0"/>
            </a:endParaRPr>
          </a:p>
        </p:txBody>
      </p:sp>
      <p:sp>
        <p:nvSpPr>
          <p:cNvPr id="3940363" name="Rectangle 11"/>
          <p:cNvSpPr>
            <a:spLocks noChangeArrowheads="1"/>
          </p:cNvSpPr>
          <p:nvPr/>
        </p:nvSpPr>
        <p:spPr bwMode="auto">
          <a:xfrm>
            <a:off x="1865710" y="1675740"/>
            <a:ext cx="998934" cy="2654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85725" indent="-85725" algn="r">
              <a:defRPr/>
            </a:pPr>
            <a:r>
              <a:rPr lang="en-US" altLang="zh-CN" sz="1125">
                <a:solidFill>
                  <a:schemeClr val="bg1"/>
                </a:solidFill>
                <a:ea typeface="宋体" charset="0"/>
                <a:cs typeface="宋体" charset="0"/>
              </a:rPr>
              <a:t>Pt</a:t>
            </a:r>
          </a:p>
        </p:txBody>
      </p:sp>
      <p:sp>
        <p:nvSpPr>
          <p:cNvPr id="3940364" name="Text Box 12"/>
          <p:cNvSpPr txBox="1">
            <a:spLocks noChangeArrowheads="1"/>
          </p:cNvSpPr>
          <p:nvPr/>
        </p:nvSpPr>
        <p:spPr bwMode="auto">
          <a:xfrm>
            <a:off x="3746036" y="2288461"/>
            <a:ext cx="5164207" cy="26199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nSpc>
                <a:spcPct val="100000"/>
              </a:lnSpc>
              <a:spcBef>
                <a:spcPct val="50000"/>
              </a:spcBef>
              <a:spcAft>
                <a:spcPct val="0"/>
              </a:spcAft>
              <a:defRPr/>
            </a:pPr>
            <a:r>
              <a:rPr lang="en-US" i="1" dirty="0"/>
              <a:t>An accurate, predictive circuit model needs a good microphysical model</a:t>
            </a:r>
          </a:p>
          <a:p>
            <a:pPr>
              <a:lnSpc>
                <a:spcPct val="100000"/>
              </a:lnSpc>
              <a:spcBef>
                <a:spcPct val="50000"/>
              </a:spcBef>
              <a:spcAft>
                <a:spcPct val="0"/>
              </a:spcAft>
              <a:defRPr/>
            </a:pPr>
            <a:endParaRPr lang="en-US" sz="600" u="sng" dirty="0"/>
          </a:p>
          <a:p>
            <a:pPr>
              <a:lnSpc>
                <a:spcPct val="100000"/>
              </a:lnSpc>
              <a:spcBef>
                <a:spcPct val="50000"/>
              </a:spcBef>
              <a:spcAft>
                <a:spcPct val="0"/>
              </a:spcAft>
              <a:defRPr/>
            </a:pPr>
            <a:r>
              <a:rPr lang="en-US" sz="1200" u="sng" dirty="0"/>
              <a:t>Key questions:</a:t>
            </a:r>
          </a:p>
          <a:p>
            <a:pPr>
              <a:lnSpc>
                <a:spcPct val="100000"/>
              </a:lnSpc>
              <a:spcBef>
                <a:spcPct val="50000"/>
              </a:spcBef>
              <a:spcAft>
                <a:spcPct val="0"/>
              </a:spcAft>
              <a:defRPr/>
            </a:pPr>
            <a:r>
              <a:rPr lang="en-US" sz="1200" dirty="0"/>
              <a:t>What are the important physical processes involved in switching (heating, drift, diffusion)?</a:t>
            </a:r>
          </a:p>
          <a:p>
            <a:pPr>
              <a:lnSpc>
                <a:spcPct val="100000"/>
              </a:lnSpc>
              <a:spcBef>
                <a:spcPct val="50000"/>
              </a:spcBef>
              <a:spcAft>
                <a:spcPct val="0"/>
              </a:spcAft>
              <a:defRPr/>
            </a:pPr>
            <a:r>
              <a:rPr lang="en-US" sz="1200" dirty="0"/>
              <a:t>Role of oxygen vacancies (n-type dopants), </a:t>
            </a:r>
            <a:r>
              <a:rPr lang="en-US" sz="1200" dirty="0" err="1"/>
              <a:t>electromigration</a:t>
            </a:r>
            <a:r>
              <a:rPr lang="en-US" sz="1200" dirty="0"/>
              <a:t>, dielectric breakdown, migration of the metal electrode atoms?  Metal/oxide </a:t>
            </a:r>
            <a:r>
              <a:rPr lang="en-US" sz="1200" dirty="0" err="1"/>
              <a:t>schottky</a:t>
            </a:r>
            <a:r>
              <a:rPr lang="en-US" sz="1200" dirty="0"/>
              <a:t>-barrier physics, electrochemistry, etc.</a:t>
            </a:r>
          </a:p>
          <a:p>
            <a:pPr>
              <a:lnSpc>
                <a:spcPct val="100000"/>
              </a:lnSpc>
              <a:spcBef>
                <a:spcPct val="50000"/>
              </a:spcBef>
              <a:spcAft>
                <a:spcPct val="0"/>
              </a:spcAft>
              <a:defRPr/>
            </a:pPr>
            <a:endParaRPr lang="en-US" sz="600" i="1" dirty="0"/>
          </a:p>
          <a:p>
            <a:pPr>
              <a:lnSpc>
                <a:spcPct val="100000"/>
              </a:lnSpc>
              <a:spcBef>
                <a:spcPct val="50000"/>
              </a:spcBef>
              <a:spcAft>
                <a:spcPct val="0"/>
              </a:spcAft>
              <a:defRPr/>
            </a:pPr>
            <a:r>
              <a:rPr lang="en-US" sz="1350" i="1" dirty="0"/>
              <a:t>Approach: materials/device characterization + electrical modeling</a:t>
            </a:r>
          </a:p>
        </p:txBody>
      </p:sp>
      <p:sp>
        <p:nvSpPr>
          <p:cNvPr id="3940365" name="Rectangle 13"/>
          <p:cNvSpPr>
            <a:spLocks noChangeArrowheads="1"/>
          </p:cNvSpPr>
          <p:nvPr/>
        </p:nvSpPr>
        <p:spPr bwMode="auto">
          <a:xfrm>
            <a:off x="1987154" y="1151865"/>
            <a:ext cx="864394" cy="2654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85725" indent="-85725" algn="r">
              <a:defRPr/>
            </a:pPr>
            <a:r>
              <a:rPr lang="en-US" altLang="zh-CN" sz="1125">
                <a:solidFill>
                  <a:schemeClr val="bg1"/>
                </a:solidFill>
                <a:ea typeface="宋体" charset="0"/>
                <a:cs typeface="宋体" charset="0"/>
              </a:rPr>
              <a:t>Pt</a:t>
            </a:r>
          </a:p>
        </p:txBody>
      </p:sp>
      <p:sp>
        <p:nvSpPr>
          <p:cNvPr id="3940366" name="Text Box 14"/>
          <p:cNvSpPr txBox="1">
            <a:spLocks noChangeArrowheads="1"/>
          </p:cNvSpPr>
          <p:nvPr/>
        </p:nvSpPr>
        <p:spPr bwMode="auto">
          <a:xfrm>
            <a:off x="3240881" y="1632878"/>
            <a:ext cx="622286"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200">
                <a:solidFill>
                  <a:schemeClr val="bg1"/>
                </a:solidFill>
                <a:latin typeface="Futura Bk" charset="0"/>
              </a:rPr>
              <a:t>20 nm</a:t>
            </a:r>
          </a:p>
        </p:txBody>
      </p:sp>
      <p:sp>
        <p:nvSpPr>
          <p:cNvPr id="3940367" name="Line 15"/>
          <p:cNvSpPr>
            <a:spLocks noChangeShapeType="1"/>
          </p:cNvSpPr>
          <p:nvPr/>
        </p:nvSpPr>
        <p:spPr bwMode="auto">
          <a:xfrm>
            <a:off x="3402806" y="1854334"/>
            <a:ext cx="229791" cy="0"/>
          </a:xfrm>
          <a:prstGeom prst="line">
            <a:avLst/>
          </a:prstGeom>
          <a:noFill/>
          <a:ln w="2857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1350"/>
          </a:p>
        </p:txBody>
      </p:sp>
      <p:pic>
        <p:nvPicPr>
          <p:cNvPr id="240650" name="Picture 16" descr="1000cycl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4062" y="2288461"/>
            <a:ext cx="2987371" cy="25592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940369" name="Line 17"/>
          <p:cNvSpPr>
            <a:spLocks noChangeShapeType="1"/>
          </p:cNvSpPr>
          <p:nvPr/>
        </p:nvSpPr>
        <p:spPr bwMode="auto">
          <a:xfrm>
            <a:off x="1576388" y="1786468"/>
            <a:ext cx="428625" cy="1191"/>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3940370" name="Line 18"/>
          <p:cNvSpPr>
            <a:spLocks noChangeShapeType="1"/>
          </p:cNvSpPr>
          <p:nvPr/>
        </p:nvSpPr>
        <p:spPr bwMode="auto">
          <a:xfrm flipH="1">
            <a:off x="1585913" y="1590015"/>
            <a:ext cx="1191" cy="188119"/>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3940371" name="Oval 19"/>
          <p:cNvSpPr>
            <a:spLocks noChangeArrowheads="1"/>
          </p:cNvSpPr>
          <p:nvPr/>
        </p:nvSpPr>
        <p:spPr bwMode="auto">
          <a:xfrm>
            <a:off x="1462088" y="1307837"/>
            <a:ext cx="273844" cy="273844"/>
          </a:xfrm>
          <a:prstGeom prst="ellipse">
            <a:avLst/>
          </a:prstGeom>
          <a:solidFill>
            <a:srgbClr val="FF0000"/>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lnSpc>
                <a:spcPct val="100000"/>
              </a:lnSpc>
              <a:spcBef>
                <a:spcPct val="0"/>
              </a:spcBef>
              <a:spcAft>
                <a:spcPct val="0"/>
              </a:spcAft>
              <a:defRPr/>
            </a:pPr>
            <a:endParaRPr lang="en-US" sz="1275">
              <a:latin typeface="Arial" charset="0"/>
            </a:endParaRPr>
          </a:p>
        </p:txBody>
      </p:sp>
      <p:sp>
        <p:nvSpPr>
          <p:cNvPr id="3940372" name="Text Box 20"/>
          <p:cNvSpPr txBox="1">
            <a:spLocks noChangeArrowheads="1"/>
          </p:cNvSpPr>
          <p:nvPr/>
        </p:nvSpPr>
        <p:spPr bwMode="auto">
          <a:xfrm>
            <a:off x="1375172" y="1444759"/>
            <a:ext cx="261610" cy="369332"/>
          </a:xfrm>
          <a:prstGeom prst="rect">
            <a:avLst/>
          </a:prstGeom>
          <a:noFill/>
          <a:ln>
            <a:noFill/>
          </a:ln>
          <a:effectLst/>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a:latin typeface="Helvetica" charset="0"/>
              </a:rPr>
              <a:t>-</a:t>
            </a:r>
          </a:p>
        </p:txBody>
      </p:sp>
      <p:sp>
        <p:nvSpPr>
          <p:cNvPr id="3940373" name="Text Box 21"/>
          <p:cNvSpPr txBox="1">
            <a:spLocks noChangeArrowheads="1"/>
          </p:cNvSpPr>
          <p:nvPr/>
        </p:nvSpPr>
        <p:spPr bwMode="auto">
          <a:xfrm>
            <a:off x="1356122" y="1076856"/>
            <a:ext cx="296876" cy="323165"/>
          </a:xfrm>
          <a:prstGeom prst="rect">
            <a:avLst/>
          </a:prstGeom>
          <a:noFill/>
          <a:ln>
            <a:noFill/>
          </a:ln>
          <a:effectLst/>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sz="1500">
                <a:latin typeface="Helvetica" charset="0"/>
              </a:rPr>
              <a:t>+</a:t>
            </a:r>
          </a:p>
        </p:txBody>
      </p:sp>
      <p:sp>
        <p:nvSpPr>
          <p:cNvPr id="3940374" name="Text Box 22"/>
          <p:cNvSpPr txBox="1">
            <a:spLocks noChangeArrowheads="1"/>
          </p:cNvSpPr>
          <p:nvPr/>
        </p:nvSpPr>
        <p:spPr bwMode="auto">
          <a:xfrm>
            <a:off x="1458516" y="1307837"/>
            <a:ext cx="290464" cy="323165"/>
          </a:xfrm>
          <a:prstGeom prst="rect">
            <a:avLst/>
          </a:prstGeom>
          <a:noFill/>
          <a:ln>
            <a:noFill/>
          </a:ln>
          <a:effectLst/>
          <a:extLst>
            <a:ext uri="{909E8E84-426E-40dd-AFC4-6F175D3DCCD1}">
              <a14:hiddenFill xmlns:a14="http://schemas.microsoft.com/office/drawing/2010/main" xmlns="">
                <a:solidFill>
                  <a:srgbClr val="BBE0E3"/>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sz="1500"/>
              <a:t>V</a:t>
            </a:r>
          </a:p>
        </p:txBody>
      </p:sp>
      <p:sp>
        <p:nvSpPr>
          <p:cNvPr id="3940375" name="Line 23"/>
          <p:cNvSpPr>
            <a:spLocks noChangeShapeType="1"/>
          </p:cNvSpPr>
          <p:nvPr/>
        </p:nvSpPr>
        <p:spPr bwMode="auto">
          <a:xfrm flipH="1">
            <a:off x="1593056" y="1114956"/>
            <a:ext cx="1191" cy="188119"/>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3940376" name="Line 24"/>
          <p:cNvSpPr>
            <a:spLocks noChangeShapeType="1"/>
          </p:cNvSpPr>
          <p:nvPr/>
        </p:nvSpPr>
        <p:spPr bwMode="auto">
          <a:xfrm>
            <a:off x="1593056" y="1126862"/>
            <a:ext cx="428625" cy="1191"/>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3940378" name="Line 26"/>
          <p:cNvSpPr>
            <a:spLocks noChangeShapeType="1"/>
          </p:cNvSpPr>
          <p:nvPr/>
        </p:nvSpPr>
        <p:spPr bwMode="auto">
          <a:xfrm>
            <a:off x="6148388" y="1136387"/>
            <a:ext cx="245269" cy="451247"/>
          </a:xfrm>
          <a:prstGeom prst="line">
            <a:avLst/>
          </a:prstGeom>
          <a:noFill/>
          <a:ln w="38100">
            <a:solidFill>
              <a:schemeClr val="bg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sz="1350"/>
          </a:p>
        </p:txBody>
      </p:sp>
      <p:sp>
        <p:nvSpPr>
          <p:cNvPr id="3940379" name="Text Box 27"/>
          <p:cNvSpPr txBox="1">
            <a:spLocks noChangeArrowheads="1"/>
          </p:cNvSpPr>
          <p:nvPr/>
        </p:nvSpPr>
        <p:spPr bwMode="auto">
          <a:xfrm>
            <a:off x="6709173" y="1168534"/>
            <a:ext cx="1291828"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accent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defRPr/>
            </a:pPr>
            <a:r>
              <a:rPr lang="en-US" sz="1200" dirty="0" smtClean="0">
                <a:latin typeface="Futura Bk" charset="0"/>
              </a:rPr>
              <a:t>10nm </a:t>
            </a:r>
            <a:r>
              <a:rPr lang="en-US" sz="1200" dirty="0">
                <a:latin typeface="Futura Bk" charset="0"/>
              </a:rPr>
              <a:t>– 10</a:t>
            </a:r>
            <a:r>
              <a:rPr lang="el-GR" sz="1200" dirty="0">
                <a:latin typeface="Futura Bk" charset="0"/>
              </a:rPr>
              <a:t>μ</a:t>
            </a:r>
            <a:r>
              <a:rPr lang="en-US" sz="1200" dirty="0">
                <a:latin typeface="Futura Bk" charset="0"/>
              </a:rPr>
              <a:t>m</a:t>
            </a:r>
          </a:p>
        </p:txBody>
      </p:sp>
      <p:sp>
        <p:nvSpPr>
          <p:cNvPr id="24" name="Rectangle 9"/>
          <p:cNvSpPr txBox="1">
            <a:spLocks noChangeArrowheads="1"/>
          </p:cNvSpPr>
          <p:nvPr/>
        </p:nvSpPr>
        <p:spPr bwMode="invGray">
          <a:xfrm>
            <a:off x="455613" y="370076"/>
            <a:ext cx="7018707" cy="390074"/>
          </a:xfrm>
          <a:prstGeom prst="rect">
            <a:avLst/>
          </a:prstGeom>
          <a:solidFill>
            <a:sysClr val="window" lastClr="FFFFFF"/>
          </a:solidFill>
        </p:spPr>
        <p:txBody>
          <a:bodyPr vert="horz" lIns="0" tIns="0" rIns="0" bIns="0" rtlCol="0" anchor="ctr">
            <a:normAutofit/>
          </a:bodyPr>
          <a:lstStyle/>
          <a:p>
            <a:pPr defTabSz="685800">
              <a:spcBef>
                <a:spcPct val="0"/>
              </a:spcBef>
              <a:defRPr/>
            </a:pPr>
            <a:r>
              <a:rPr lang="en-US" sz="2400" dirty="0">
                <a:solidFill>
                  <a:sysClr val="windowText" lastClr="000000"/>
                </a:solidFill>
                <a:latin typeface="Futura Bk" charset="0"/>
                <a:ea typeface="+mj-ea"/>
                <a:cs typeface="+mj-cs"/>
              </a:rPr>
              <a:t>Understanding </a:t>
            </a:r>
            <a:r>
              <a:rPr lang="en-US" sz="2400" dirty="0" err="1" smtClean="0">
                <a:solidFill>
                  <a:sysClr val="windowText" lastClr="000000"/>
                </a:solidFill>
                <a:latin typeface="Futura Bk" charset="0"/>
                <a:ea typeface="+mj-ea"/>
                <a:cs typeface="+mj-cs"/>
              </a:rPr>
              <a:t>Memristor</a:t>
            </a:r>
            <a:r>
              <a:rPr lang="en-US" sz="2400" dirty="0" smtClean="0">
                <a:solidFill>
                  <a:sysClr val="windowText" lastClr="000000"/>
                </a:solidFill>
                <a:latin typeface="Futura Bk" charset="0"/>
                <a:ea typeface="+mj-ea"/>
                <a:cs typeface="+mj-cs"/>
              </a:rPr>
              <a:t> Microphysics</a:t>
            </a:r>
            <a:endParaRPr lang="en-US" sz="2400" dirty="0">
              <a:solidFill>
                <a:sysClr val="windowText" lastClr="000000"/>
              </a:solidFill>
              <a:latin typeface="Futura Bk" charset="0"/>
              <a:ea typeface="+mj-ea"/>
              <a:cs typeface="+mj-cs"/>
            </a:endParaRPr>
          </a:p>
        </p:txBody>
      </p:sp>
    </p:spTree>
    <p:custDataLst>
      <p:tags r:id="rId1"/>
    </p:custDataLst>
    <p:extLst>
      <p:ext uri="{BB962C8B-B14F-4D97-AF65-F5344CB8AC3E}">
        <p14:creationId xmlns:p14="http://schemas.microsoft.com/office/powerpoint/2010/main" val="304491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2626" name="Picture 71" descr="HPIM11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90975" y="946304"/>
            <a:ext cx="3571875" cy="2277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2627" name="Picture 11" descr="10umTL_2umG_picture_with_Cascade-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4141" y="1044907"/>
            <a:ext cx="2057400" cy="123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5109" name="Oval 5"/>
          <p:cNvSpPr>
            <a:spLocks noChangeArrowheads="1"/>
          </p:cNvSpPr>
          <p:nvPr/>
        </p:nvSpPr>
        <p:spPr bwMode="auto">
          <a:xfrm>
            <a:off x="4741069" y="1735881"/>
            <a:ext cx="372666" cy="454432"/>
          </a:xfrm>
          <a:prstGeom prst="ellipse">
            <a:avLst/>
          </a:prstGeom>
          <a:noFill/>
          <a:ln w="38100">
            <a:solidFill>
              <a:srgbClr val="FF00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buFontTx/>
              <a:buChar char="•"/>
              <a:defRPr/>
            </a:pPr>
            <a:endParaRPr lang="en-US" sz="1500">
              <a:solidFill>
                <a:srgbClr val="000000"/>
              </a:solidFill>
            </a:endParaRPr>
          </a:p>
        </p:txBody>
      </p:sp>
      <p:sp>
        <p:nvSpPr>
          <p:cNvPr id="175110" name="Line 6"/>
          <p:cNvSpPr>
            <a:spLocks noChangeShapeType="1"/>
          </p:cNvSpPr>
          <p:nvPr/>
        </p:nvSpPr>
        <p:spPr bwMode="auto">
          <a:xfrm flipV="1">
            <a:off x="3228478" y="2039273"/>
            <a:ext cx="1630777" cy="244182"/>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sp>
        <p:nvSpPr>
          <p:cNvPr id="175111" name="Line 7"/>
          <p:cNvSpPr>
            <a:spLocks noChangeShapeType="1"/>
          </p:cNvSpPr>
          <p:nvPr/>
        </p:nvSpPr>
        <p:spPr bwMode="auto">
          <a:xfrm>
            <a:off x="3315395" y="1044906"/>
            <a:ext cx="1577085" cy="738409"/>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sp>
        <p:nvSpPr>
          <p:cNvPr id="175113" name="Text Box 9"/>
          <p:cNvSpPr txBox="1">
            <a:spLocks noChangeArrowheads="1"/>
          </p:cNvSpPr>
          <p:nvPr/>
        </p:nvSpPr>
        <p:spPr bwMode="auto">
          <a:xfrm>
            <a:off x="1834457" y="2098609"/>
            <a:ext cx="732893" cy="2539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bg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eaLnBrk="0" hangingPunct="0">
              <a:defRPr sz="2000" b="1">
                <a:solidFill>
                  <a:schemeClr val="tx1"/>
                </a:solidFill>
                <a:latin typeface="Futura Bk" charset="0"/>
                <a:ea typeface="ＭＳ Ｐゴシック" charset="0"/>
                <a:cs typeface="ＭＳ Ｐゴシック" charset="0"/>
              </a:defRPr>
            </a:lvl1pPr>
            <a:lvl2pPr eaLnBrk="0" hangingPunct="0">
              <a:defRPr sz="2000" b="1">
                <a:solidFill>
                  <a:schemeClr val="tx1"/>
                </a:solidFill>
                <a:latin typeface="Futura Bk" charset="0"/>
                <a:ea typeface="ＭＳ Ｐゴシック" charset="0"/>
              </a:defRPr>
            </a:lvl2pPr>
            <a:lvl3pPr eaLnBrk="0" hangingPunct="0">
              <a:defRPr sz="2000" b="1">
                <a:solidFill>
                  <a:schemeClr val="tx1"/>
                </a:solidFill>
                <a:latin typeface="Futura Bk" charset="0"/>
                <a:ea typeface="ＭＳ Ｐゴシック" charset="0"/>
              </a:defRPr>
            </a:lvl3pPr>
            <a:lvl4pPr eaLnBrk="0" hangingPunct="0">
              <a:defRPr sz="2000" b="1">
                <a:solidFill>
                  <a:schemeClr val="tx1"/>
                </a:solidFill>
                <a:latin typeface="Futura Bk" charset="0"/>
                <a:ea typeface="ＭＳ Ｐゴシック" charset="0"/>
              </a:defRPr>
            </a:lvl4pPr>
            <a:lvl5pPr eaLnBrk="0" hangingPunct="0">
              <a:defRPr sz="2000" b="1">
                <a:solidFill>
                  <a:schemeClr val="tx1"/>
                </a:solidFill>
                <a:latin typeface="Futura Bk" charset="0"/>
                <a:ea typeface="ＭＳ Ｐゴシック" charset="0"/>
              </a:defRPr>
            </a:lvl5pPr>
            <a:lvl6pPr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6pPr>
            <a:lvl7pPr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7pPr>
            <a:lvl8pPr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8pPr>
            <a:lvl9pPr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9pPr>
          </a:lstStyle>
          <a:p>
            <a:pPr eaLnBrk="1" hangingPunct="1">
              <a:defRPr/>
            </a:pPr>
            <a:r>
              <a:rPr lang="en-US" sz="1050">
                <a:solidFill>
                  <a:srgbClr val="FFFFFF"/>
                </a:solidFill>
              </a:rPr>
              <a:t>200 </a:t>
            </a:r>
            <a:r>
              <a:rPr lang="el-GR" sz="1050">
                <a:solidFill>
                  <a:srgbClr val="FFFFFF"/>
                </a:solidFill>
              </a:rPr>
              <a:t>μ</a:t>
            </a:r>
            <a:r>
              <a:rPr lang="en-US" sz="1050">
                <a:solidFill>
                  <a:srgbClr val="FFFFFF"/>
                </a:solidFill>
              </a:rPr>
              <a:t>m</a:t>
            </a:r>
          </a:p>
        </p:txBody>
      </p:sp>
      <p:sp>
        <p:nvSpPr>
          <p:cNvPr id="175114" name="Line 10"/>
          <p:cNvSpPr>
            <a:spLocks noChangeShapeType="1"/>
          </p:cNvSpPr>
          <p:nvPr/>
        </p:nvSpPr>
        <p:spPr bwMode="auto">
          <a:xfrm>
            <a:off x="2502965" y="2007295"/>
            <a:ext cx="246460" cy="0"/>
          </a:xfrm>
          <a:prstGeom prst="line">
            <a:avLst/>
          </a:prstGeom>
          <a:noFill/>
          <a:ln w="2857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buFontTx/>
              <a:buChar char="•"/>
              <a:defRPr/>
            </a:pPr>
            <a:endParaRPr lang="en-US" sz="1500">
              <a:solidFill>
                <a:srgbClr val="000000"/>
              </a:solidFill>
            </a:endParaRPr>
          </a:p>
        </p:txBody>
      </p:sp>
      <p:sp>
        <p:nvSpPr>
          <p:cNvPr id="3526933" name="Text Box 277"/>
          <p:cNvSpPr txBox="1">
            <a:spLocks noChangeArrowheads="1"/>
          </p:cNvSpPr>
          <p:nvPr/>
        </p:nvSpPr>
        <p:spPr bwMode="auto">
          <a:xfrm>
            <a:off x="7149437" y="392306"/>
            <a:ext cx="1271105" cy="553998"/>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eaLnBrk="0" hangingPunct="0">
              <a:defRPr sz="2000" b="1">
                <a:solidFill>
                  <a:schemeClr val="tx1"/>
                </a:solidFill>
                <a:latin typeface="Futura Bk" charset="0"/>
                <a:ea typeface="ＭＳ Ｐゴシック" charset="0"/>
                <a:cs typeface="ＭＳ Ｐゴシック" charset="0"/>
              </a:defRPr>
            </a:lvl1pPr>
            <a:lvl2pPr marL="742950" indent="-285750" eaLnBrk="0" hangingPunct="0">
              <a:defRPr sz="2000" b="1">
                <a:solidFill>
                  <a:schemeClr val="tx1"/>
                </a:solidFill>
                <a:latin typeface="Futura Bk" charset="0"/>
                <a:ea typeface="ＭＳ Ｐゴシック" charset="0"/>
              </a:defRPr>
            </a:lvl2pPr>
            <a:lvl3pPr marL="1143000" indent="-228600" eaLnBrk="0" hangingPunct="0">
              <a:defRPr sz="2000" b="1">
                <a:solidFill>
                  <a:schemeClr val="tx1"/>
                </a:solidFill>
                <a:latin typeface="Futura Bk" charset="0"/>
                <a:ea typeface="ＭＳ Ｐゴシック" charset="0"/>
              </a:defRPr>
            </a:lvl3pPr>
            <a:lvl4pPr marL="1600200" indent="-228600" eaLnBrk="0" hangingPunct="0">
              <a:defRPr sz="2000" b="1">
                <a:solidFill>
                  <a:schemeClr val="tx1"/>
                </a:solidFill>
                <a:latin typeface="Futura Bk" charset="0"/>
                <a:ea typeface="ＭＳ Ｐゴシック" charset="0"/>
              </a:defRPr>
            </a:lvl4pPr>
            <a:lvl5pPr marL="2057400" indent="-228600" eaLnBrk="0" hangingPunct="0">
              <a:defRPr sz="2000" b="1">
                <a:solidFill>
                  <a:schemeClr val="tx1"/>
                </a:solidFill>
                <a:latin typeface="Futura Bk" charset="0"/>
                <a:ea typeface="ＭＳ Ｐゴシック" charset="0"/>
              </a:defRPr>
            </a:lvl5pPr>
            <a:lvl6pPr marL="25146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6pPr>
            <a:lvl7pPr marL="29718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7pPr>
            <a:lvl8pPr marL="34290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8pPr>
            <a:lvl9pPr marL="38862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9pPr>
          </a:lstStyle>
          <a:p>
            <a:pPr eaLnBrk="1" hangingPunct="1">
              <a:lnSpc>
                <a:spcPct val="100000"/>
              </a:lnSpc>
              <a:spcBef>
                <a:spcPct val="0"/>
              </a:spcBef>
              <a:spcAft>
                <a:spcPct val="0"/>
              </a:spcAft>
              <a:defRPr/>
            </a:pPr>
            <a:r>
              <a:rPr lang="en-US" sz="1500" b="0" dirty="0">
                <a:solidFill>
                  <a:srgbClr val="000000"/>
                </a:solidFill>
              </a:rPr>
              <a:t>Real-time Oscilloscope</a:t>
            </a:r>
          </a:p>
        </p:txBody>
      </p:sp>
      <p:sp>
        <p:nvSpPr>
          <p:cNvPr id="175116" name="Line 12"/>
          <p:cNvSpPr>
            <a:spLocks noChangeShapeType="1"/>
          </p:cNvSpPr>
          <p:nvPr/>
        </p:nvSpPr>
        <p:spPr bwMode="auto">
          <a:xfrm flipH="1">
            <a:off x="6918723" y="946304"/>
            <a:ext cx="388010" cy="36671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sp>
        <p:nvSpPr>
          <p:cNvPr id="16" name="Text Box 84"/>
          <p:cNvSpPr txBox="1">
            <a:spLocks noChangeArrowheads="1"/>
          </p:cNvSpPr>
          <p:nvPr/>
        </p:nvSpPr>
        <p:spPr bwMode="auto">
          <a:xfrm>
            <a:off x="1702797" y="1022794"/>
            <a:ext cx="1272778" cy="553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500" dirty="0">
                <a:solidFill>
                  <a:srgbClr val="000000"/>
                </a:solidFill>
              </a:rPr>
              <a:t>Coplanar Waveguide</a:t>
            </a:r>
          </a:p>
        </p:txBody>
      </p:sp>
      <p:sp>
        <p:nvSpPr>
          <p:cNvPr id="18" name="Rectangle 27"/>
          <p:cNvSpPr>
            <a:spLocks noChangeArrowheads="1"/>
          </p:cNvSpPr>
          <p:nvPr/>
        </p:nvSpPr>
        <p:spPr bwMode="invGray">
          <a:xfrm>
            <a:off x="397784" y="348012"/>
            <a:ext cx="6510802" cy="61674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lstStyle/>
          <a:p>
            <a:pPr>
              <a:lnSpc>
                <a:spcPct val="100000"/>
              </a:lnSpc>
              <a:spcBef>
                <a:spcPct val="0"/>
              </a:spcBef>
              <a:spcAft>
                <a:spcPct val="0"/>
              </a:spcAft>
              <a:defRPr/>
            </a:pPr>
            <a:r>
              <a:rPr lang="en-US" sz="2400" dirty="0" smtClean="0">
                <a:solidFill>
                  <a:srgbClr val="000000"/>
                </a:solidFill>
              </a:rPr>
              <a:t>Need for high </a:t>
            </a:r>
            <a:r>
              <a:rPr lang="en-US" sz="2400" dirty="0">
                <a:solidFill>
                  <a:srgbClr val="000000"/>
                </a:solidFill>
              </a:rPr>
              <a:t>speed </a:t>
            </a:r>
            <a:r>
              <a:rPr lang="en-US" sz="2400" dirty="0" smtClean="0">
                <a:solidFill>
                  <a:srgbClr val="000000"/>
                </a:solidFill>
              </a:rPr>
              <a:t>dynamic electrical testing</a:t>
            </a:r>
            <a:endParaRPr lang="en-US" sz="2400" dirty="0">
              <a:solidFill>
                <a:srgbClr val="000000"/>
              </a:solidFill>
            </a:endParaRPr>
          </a:p>
        </p:txBody>
      </p:sp>
      <p:pic>
        <p:nvPicPr>
          <p:cNvPr id="24" name="Picture 8" descr="Wafer1 - Piece2 MDP afterlliftoff3 5um s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174" y="2408392"/>
            <a:ext cx="1846304" cy="1384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TextBox 21"/>
          <p:cNvSpPr txBox="1">
            <a:spLocks noChangeArrowheads="1"/>
          </p:cNvSpPr>
          <p:nvPr/>
        </p:nvSpPr>
        <p:spPr bwMode="auto">
          <a:xfrm>
            <a:off x="1272527" y="2886343"/>
            <a:ext cx="661988"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2"/>
                </a:solidFill>
                <a:latin typeface="Futura Bk" charset="0"/>
                <a:ea typeface="ＭＳ Ｐゴシック" charset="0"/>
                <a:cs typeface="ＭＳ Ｐゴシック" charset="0"/>
              </a:defRPr>
            </a:lvl1pPr>
            <a:lvl2pPr marL="742950" indent="-285750" eaLnBrk="0" hangingPunct="0">
              <a:defRPr sz="1400" b="1">
                <a:solidFill>
                  <a:schemeClr val="bg2"/>
                </a:solidFill>
                <a:latin typeface="Futura Bk" charset="0"/>
                <a:ea typeface="ＭＳ Ｐゴシック" charset="0"/>
              </a:defRPr>
            </a:lvl2pPr>
            <a:lvl3pPr marL="1143000" indent="-228600" eaLnBrk="0" hangingPunct="0">
              <a:defRPr sz="1400" b="1">
                <a:solidFill>
                  <a:schemeClr val="bg2"/>
                </a:solidFill>
                <a:latin typeface="Futura Bk" charset="0"/>
                <a:ea typeface="ＭＳ Ｐゴシック" charset="0"/>
              </a:defRPr>
            </a:lvl3pPr>
            <a:lvl4pPr marL="1600200" indent="-228600" eaLnBrk="0" hangingPunct="0">
              <a:defRPr sz="1400" b="1">
                <a:solidFill>
                  <a:schemeClr val="bg2"/>
                </a:solidFill>
                <a:latin typeface="Futura Bk" charset="0"/>
                <a:ea typeface="ＭＳ Ｐゴシック" charset="0"/>
              </a:defRPr>
            </a:lvl4pPr>
            <a:lvl5pPr marL="2057400" indent="-228600" eaLnBrk="0" hangingPunct="0">
              <a:defRPr sz="1400" b="1">
                <a:solidFill>
                  <a:schemeClr val="bg2"/>
                </a:solidFill>
                <a:latin typeface="Futura Bk" charset="0"/>
                <a:ea typeface="ＭＳ Ｐゴシック" charset="0"/>
              </a:defRPr>
            </a:lvl5pPr>
            <a:lvl6pPr marL="25146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6pPr>
            <a:lvl7pPr marL="29718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7pPr>
            <a:lvl8pPr marL="34290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8pPr>
            <a:lvl9pPr marL="38862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9pPr>
          </a:lstStyle>
          <a:p>
            <a:pPr algn="ctr" eaLnBrk="1" hangingPunct="1">
              <a:lnSpc>
                <a:spcPct val="100000"/>
              </a:lnSpc>
              <a:spcBef>
                <a:spcPct val="0"/>
              </a:spcBef>
              <a:spcAft>
                <a:spcPct val="0"/>
              </a:spcAft>
            </a:pPr>
            <a:r>
              <a:rPr lang="en-US" sz="900" b="0" dirty="0">
                <a:solidFill>
                  <a:srgbClr val="000000"/>
                </a:solidFill>
                <a:latin typeface="Arial" charset="0"/>
                <a:cs typeface="Arial" charset="0"/>
              </a:rPr>
              <a:t>Top Electrode</a:t>
            </a:r>
          </a:p>
        </p:txBody>
      </p:sp>
      <p:sp>
        <p:nvSpPr>
          <p:cNvPr id="26" name="TextBox 21"/>
          <p:cNvSpPr txBox="1">
            <a:spLocks noChangeArrowheads="1"/>
          </p:cNvSpPr>
          <p:nvPr/>
        </p:nvSpPr>
        <p:spPr bwMode="auto">
          <a:xfrm>
            <a:off x="2653407" y="2900654"/>
            <a:ext cx="661988" cy="5078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400" b="1">
                <a:solidFill>
                  <a:schemeClr val="bg2"/>
                </a:solidFill>
                <a:latin typeface="Futura Bk" charset="0"/>
                <a:ea typeface="ＭＳ Ｐゴシック" charset="0"/>
                <a:cs typeface="ＭＳ Ｐゴシック" charset="0"/>
              </a:defRPr>
            </a:lvl1pPr>
            <a:lvl2pPr marL="742950" indent="-285750" eaLnBrk="0" hangingPunct="0">
              <a:defRPr sz="1400" b="1">
                <a:solidFill>
                  <a:schemeClr val="bg2"/>
                </a:solidFill>
                <a:latin typeface="Futura Bk" charset="0"/>
                <a:ea typeface="ＭＳ Ｐゴシック" charset="0"/>
              </a:defRPr>
            </a:lvl2pPr>
            <a:lvl3pPr marL="1143000" indent="-228600" eaLnBrk="0" hangingPunct="0">
              <a:defRPr sz="1400" b="1">
                <a:solidFill>
                  <a:schemeClr val="bg2"/>
                </a:solidFill>
                <a:latin typeface="Futura Bk" charset="0"/>
                <a:ea typeface="ＭＳ Ｐゴシック" charset="0"/>
              </a:defRPr>
            </a:lvl3pPr>
            <a:lvl4pPr marL="1600200" indent="-228600" eaLnBrk="0" hangingPunct="0">
              <a:defRPr sz="1400" b="1">
                <a:solidFill>
                  <a:schemeClr val="bg2"/>
                </a:solidFill>
                <a:latin typeface="Futura Bk" charset="0"/>
                <a:ea typeface="ＭＳ Ｐゴシック" charset="0"/>
              </a:defRPr>
            </a:lvl4pPr>
            <a:lvl5pPr marL="2057400" indent="-228600" eaLnBrk="0" hangingPunct="0">
              <a:defRPr sz="1400" b="1">
                <a:solidFill>
                  <a:schemeClr val="bg2"/>
                </a:solidFill>
                <a:latin typeface="Futura Bk" charset="0"/>
                <a:ea typeface="ＭＳ Ｐゴシック" charset="0"/>
              </a:defRPr>
            </a:lvl5pPr>
            <a:lvl6pPr marL="25146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6pPr>
            <a:lvl7pPr marL="29718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7pPr>
            <a:lvl8pPr marL="34290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8pPr>
            <a:lvl9pPr marL="38862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9pPr>
          </a:lstStyle>
          <a:p>
            <a:pPr algn="ctr" eaLnBrk="1" hangingPunct="1">
              <a:lnSpc>
                <a:spcPct val="100000"/>
              </a:lnSpc>
              <a:spcBef>
                <a:spcPct val="0"/>
              </a:spcBef>
              <a:spcAft>
                <a:spcPct val="0"/>
              </a:spcAft>
            </a:pPr>
            <a:r>
              <a:rPr lang="en-US" sz="900" b="0" dirty="0">
                <a:solidFill>
                  <a:srgbClr val="000000"/>
                </a:solidFill>
                <a:latin typeface="Arial" charset="0"/>
                <a:cs typeface="Arial" charset="0"/>
              </a:rPr>
              <a:t>Bottom Electrode</a:t>
            </a:r>
          </a:p>
        </p:txBody>
      </p:sp>
      <p:sp>
        <p:nvSpPr>
          <p:cNvPr id="27" name="TextBox 15"/>
          <p:cNvSpPr txBox="1">
            <a:spLocks noChangeArrowheads="1"/>
          </p:cNvSpPr>
          <p:nvPr/>
        </p:nvSpPr>
        <p:spPr bwMode="auto">
          <a:xfrm>
            <a:off x="1836450" y="2390144"/>
            <a:ext cx="1008349" cy="3000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bg2"/>
                </a:solidFill>
                <a:latin typeface="Futura Bk" charset="0"/>
                <a:ea typeface="ＭＳ Ｐゴシック" charset="0"/>
                <a:cs typeface="ＭＳ Ｐゴシック" charset="0"/>
              </a:defRPr>
            </a:lvl1pPr>
            <a:lvl2pPr marL="742950" indent="-285750" eaLnBrk="0" hangingPunct="0">
              <a:defRPr sz="1400" b="1">
                <a:solidFill>
                  <a:schemeClr val="bg2"/>
                </a:solidFill>
                <a:latin typeface="Futura Bk" charset="0"/>
                <a:ea typeface="ＭＳ Ｐゴシック" charset="0"/>
              </a:defRPr>
            </a:lvl2pPr>
            <a:lvl3pPr marL="1143000" indent="-228600" eaLnBrk="0" hangingPunct="0">
              <a:defRPr sz="1400" b="1">
                <a:solidFill>
                  <a:schemeClr val="bg2"/>
                </a:solidFill>
                <a:latin typeface="Futura Bk" charset="0"/>
                <a:ea typeface="ＭＳ Ｐゴシック" charset="0"/>
              </a:defRPr>
            </a:lvl3pPr>
            <a:lvl4pPr marL="1600200" indent="-228600" eaLnBrk="0" hangingPunct="0">
              <a:defRPr sz="1400" b="1">
                <a:solidFill>
                  <a:schemeClr val="bg2"/>
                </a:solidFill>
                <a:latin typeface="Futura Bk" charset="0"/>
                <a:ea typeface="ＭＳ Ｐゴシック" charset="0"/>
              </a:defRPr>
            </a:lvl4pPr>
            <a:lvl5pPr marL="2057400" indent="-228600" eaLnBrk="0" hangingPunct="0">
              <a:defRPr sz="1400" b="1">
                <a:solidFill>
                  <a:schemeClr val="bg2"/>
                </a:solidFill>
                <a:latin typeface="Futura Bk" charset="0"/>
                <a:ea typeface="ＭＳ Ｐゴシック" charset="0"/>
              </a:defRPr>
            </a:lvl5pPr>
            <a:lvl6pPr marL="25146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6pPr>
            <a:lvl7pPr marL="29718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7pPr>
            <a:lvl8pPr marL="34290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8pPr>
            <a:lvl9pPr marL="38862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9pPr>
          </a:lstStyle>
          <a:p>
            <a:pPr algn="just" eaLnBrk="1" hangingPunct="1">
              <a:lnSpc>
                <a:spcPct val="100000"/>
              </a:lnSpc>
              <a:spcBef>
                <a:spcPct val="0"/>
              </a:spcBef>
              <a:spcAft>
                <a:spcPct val="0"/>
              </a:spcAft>
            </a:pPr>
            <a:r>
              <a:rPr lang="en-US" sz="1350" b="0" dirty="0" err="1">
                <a:solidFill>
                  <a:srgbClr val="000000"/>
                </a:solidFill>
                <a:latin typeface="Arial" charset="0"/>
                <a:cs typeface="Arial" charset="0"/>
              </a:rPr>
              <a:t>Memristor</a:t>
            </a:r>
            <a:r>
              <a:rPr lang="en-US" sz="1350" b="0" dirty="0">
                <a:solidFill>
                  <a:srgbClr val="000000"/>
                </a:solidFill>
                <a:latin typeface="Arial" charset="0"/>
                <a:cs typeface="Arial" charset="0"/>
              </a:rPr>
              <a:t> </a:t>
            </a:r>
            <a:endParaRPr lang="el-GR" sz="1350" b="0" dirty="0">
              <a:solidFill>
                <a:srgbClr val="000000"/>
              </a:solidFill>
              <a:latin typeface="Arial" charset="0"/>
              <a:cs typeface="Arial" charset="0"/>
            </a:endParaRPr>
          </a:p>
        </p:txBody>
      </p:sp>
      <p:sp>
        <p:nvSpPr>
          <p:cNvPr id="28" name="Line 42"/>
          <p:cNvSpPr>
            <a:spLocks noChangeShapeType="1"/>
          </p:cNvSpPr>
          <p:nvPr/>
        </p:nvSpPr>
        <p:spPr bwMode="auto">
          <a:xfrm flipH="1">
            <a:off x="2311240" y="2688413"/>
            <a:ext cx="101339" cy="39516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pic>
        <p:nvPicPr>
          <p:cNvPr id="29" name="Picture 7" descr="2umEleft_10um_TL_tapered_top_electrode_S21_and_HFSS_2_20GHz_2-01.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77147" y="3345608"/>
            <a:ext cx="3447571" cy="14105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Text Box 277"/>
          <p:cNvSpPr txBox="1">
            <a:spLocks noChangeArrowheads="1"/>
          </p:cNvSpPr>
          <p:nvPr/>
        </p:nvSpPr>
        <p:spPr bwMode="auto">
          <a:xfrm>
            <a:off x="6461647" y="2820181"/>
            <a:ext cx="1055468" cy="553998"/>
          </a:xfrm>
          <a:prstGeom prst="rect">
            <a:avLst/>
          </a:prstGeom>
          <a:solidFill>
            <a:schemeClr val="bg1"/>
          </a:solidFill>
          <a:ln w="28575">
            <a:solidFill>
              <a:schemeClr val="tx1"/>
            </a:solidFill>
            <a:miter lim="800000"/>
            <a:headEnd/>
            <a:tailEnd/>
          </a:ln>
          <a:effectLst/>
          <a:extLst/>
        </p:spPr>
        <p:txBody>
          <a:bodyPr wrap="square">
            <a:spAutoFit/>
          </a:bodyPr>
          <a:lstStyle>
            <a:lvl1pPr eaLnBrk="0" hangingPunct="0">
              <a:defRPr sz="2000" b="1">
                <a:solidFill>
                  <a:schemeClr val="tx1"/>
                </a:solidFill>
                <a:latin typeface="Futura Bk" charset="0"/>
                <a:ea typeface="ＭＳ Ｐゴシック" charset="0"/>
                <a:cs typeface="ＭＳ Ｐゴシック" charset="0"/>
              </a:defRPr>
            </a:lvl1pPr>
            <a:lvl2pPr marL="742950" indent="-285750" eaLnBrk="0" hangingPunct="0">
              <a:defRPr sz="2000" b="1">
                <a:solidFill>
                  <a:schemeClr val="tx1"/>
                </a:solidFill>
                <a:latin typeface="Futura Bk" charset="0"/>
                <a:ea typeface="ＭＳ Ｐゴシック" charset="0"/>
              </a:defRPr>
            </a:lvl2pPr>
            <a:lvl3pPr marL="1143000" indent="-228600" eaLnBrk="0" hangingPunct="0">
              <a:defRPr sz="2000" b="1">
                <a:solidFill>
                  <a:schemeClr val="tx1"/>
                </a:solidFill>
                <a:latin typeface="Futura Bk" charset="0"/>
                <a:ea typeface="ＭＳ Ｐゴシック" charset="0"/>
              </a:defRPr>
            </a:lvl3pPr>
            <a:lvl4pPr marL="1600200" indent="-228600" eaLnBrk="0" hangingPunct="0">
              <a:defRPr sz="2000" b="1">
                <a:solidFill>
                  <a:schemeClr val="tx1"/>
                </a:solidFill>
                <a:latin typeface="Futura Bk" charset="0"/>
                <a:ea typeface="ＭＳ Ｐゴシック" charset="0"/>
              </a:defRPr>
            </a:lvl4pPr>
            <a:lvl5pPr marL="2057400" indent="-228600" eaLnBrk="0" hangingPunct="0">
              <a:defRPr sz="2000" b="1">
                <a:solidFill>
                  <a:schemeClr val="tx1"/>
                </a:solidFill>
                <a:latin typeface="Futura Bk" charset="0"/>
                <a:ea typeface="ＭＳ Ｐゴシック" charset="0"/>
              </a:defRPr>
            </a:lvl5pPr>
            <a:lvl6pPr marL="25146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6pPr>
            <a:lvl7pPr marL="29718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7pPr>
            <a:lvl8pPr marL="34290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8pPr>
            <a:lvl9pPr marL="38862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9pPr>
          </a:lstStyle>
          <a:p>
            <a:pPr eaLnBrk="1" hangingPunct="1">
              <a:lnSpc>
                <a:spcPct val="100000"/>
              </a:lnSpc>
              <a:spcBef>
                <a:spcPct val="0"/>
              </a:spcBef>
              <a:spcAft>
                <a:spcPct val="0"/>
              </a:spcAft>
              <a:defRPr/>
            </a:pPr>
            <a:r>
              <a:rPr lang="en-US" sz="1500" b="0" dirty="0">
                <a:solidFill>
                  <a:srgbClr val="000000"/>
                </a:solidFill>
              </a:rPr>
              <a:t>Fast pulse generator</a:t>
            </a:r>
          </a:p>
        </p:txBody>
      </p:sp>
      <p:sp>
        <p:nvSpPr>
          <p:cNvPr id="31" name="Text Box 277"/>
          <p:cNvSpPr txBox="1">
            <a:spLocks noChangeArrowheads="1"/>
          </p:cNvSpPr>
          <p:nvPr/>
        </p:nvSpPr>
        <p:spPr bwMode="auto">
          <a:xfrm>
            <a:off x="5674045" y="3643754"/>
            <a:ext cx="1055468" cy="553998"/>
          </a:xfrm>
          <a:prstGeom prst="rect">
            <a:avLst/>
          </a:prstGeom>
          <a:solidFill>
            <a:schemeClr val="bg1"/>
          </a:solidFill>
          <a:ln w="28575">
            <a:solidFill>
              <a:schemeClr val="tx1"/>
            </a:solidFill>
            <a:miter lim="800000"/>
            <a:headEnd/>
            <a:tailEnd/>
          </a:ln>
          <a:effectLst/>
          <a:extLst/>
        </p:spPr>
        <p:txBody>
          <a:bodyPr wrap="square">
            <a:spAutoFit/>
          </a:bodyPr>
          <a:lstStyle>
            <a:lvl1pPr eaLnBrk="0" hangingPunct="0">
              <a:defRPr sz="2000" b="1">
                <a:solidFill>
                  <a:schemeClr val="tx1"/>
                </a:solidFill>
                <a:latin typeface="Futura Bk" charset="0"/>
                <a:ea typeface="ＭＳ Ｐゴシック" charset="0"/>
                <a:cs typeface="ＭＳ Ｐゴシック" charset="0"/>
              </a:defRPr>
            </a:lvl1pPr>
            <a:lvl2pPr marL="742950" indent="-285750" eaLnBrk="0" hangingPunct="0">
              <a:defRPr sz="2000" b="1">
                <a:solidFill>
                  <a:schemeClr val="tx1"/>
                </a:solidFill>
                <a:latin typeface="Futura Bk" charset="0"/>
                <a:ea typeface="ＭＳ Ｐゴシック" charset="0"/>
              </a:defRPr>
            </a:lvl2pPr>
            <a:lvl3pPr marL="1143000" indent="-228600" eaLnBrk="0" hangingPunct="0">
              <a:defRPr sz="2000" b="1">
                <a:solidFill>
                  <a:schemeClr val="tx1"/>
                </a:solidFill>
                <a:latin typeface="Futura Bk" charset="0"/>
                <a:ea typeface="ＭＳ Ｐゴシック" charset="0"/>
              </a:defRPr>
            </a:lvl3pPr>
            <a:lvl4pPr marL="1600200" indent="-228600" eaLnBrk="0" hangingPunct="0">
              <a:defRPr sz="2000" b="1">
                <a:solidFill>
                  <a:schemeClr val="tx1"/>
                </a:solidFill>
                <a:latin typeface="Futura Bk" charset="0"/>
                <a:ea typeface="ＭＳ Ｐゴシック" charset="0"/>
              </a:defRPr>
            </a:lvl4pPr>
            <a:lvl5pPr marL="2057400" indent="-228600" eaLnBrk="0" hangingPunct="0">
              <a:defRPr sz="2000" b="1">
                <a:solidFill>
                  <a:schemeClr val="tx1"/>
                </a:solidFill>
                <a:latin typeface="Futura Bk" charset="0"/>
                <a:ea typeface="ＭＳ Ｐゴシック" charset="0"/>
              </a:defRPr>
            </a:lvl5pPr>
            <a:lvl6pPr marL="25146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6pPr>
            <a:lvl7pPr marL="29718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7pPr>
            <a:lvl8pPr marL="34290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8pPr>
            <a:lvl9pPr marL="3886200" indent="-228600" eaLnBrk="0" fontAlgn="base" hangingPunct="0">
              <a:lnSpc>
                <a:spcPct val="90000"/>
              </a:lnSpc>
              <a:spcBef>
                <a:spcPct val="30000"/>
              </a:spcBef>
              <a:spcAft>
                <a:spcPct val="10000"/>
              </a:spcAft>
              <a:buChar char="•"/>
              <a:defRPr sz="2000" b="1">
                <a:solidFill>
                  <a:schemeClr val="tx1"/>
                </a:solidFill>
                <a:latin typeface="Futura Bk" charset="0"/>
                <a:ea typeface="ＭＳ Ｐゴシック" charset="0"/>
              </a:defRPr>
            </a:lvl9pPr>
          </a:lstStyle>
          <a:p>
            <a:pPr eaLnBrk="1" hangingPunct="1">
              <a:lnSpc>
                <a:spcPct val="100000"/>
              </a:lnSpc>
              <a:spcBef>
                <a:spcPct val="0"/>
              </a:spcBef>
              <a:spcAft>
                <a:spcPct val="0"/>
              </a:spcAft>
              <a:defRPr/>
            </a:pPr>
            <a:r>
              <a:rPr lang="en-US" sz="1500" b="0" dirty="0">
                <a:solidFill>
                  <a:srgbClr val="000000"/>
                </a:solidFill>
              </a:rPr>
              <a:t>&gt; </a:t>
            </a:r>
            <a:r>
              <a:rPr lang="en-US" sz="1500" b="0" dirty="0" smtClean="0">
                <a:solidFill>
                  <a:srgbClr val="000000"/>
                </a:solidFill>
              </a:rPr>
              <a:t>30 </a:t>
            </a:r>
            <a:r>
              <a:rPr lang="en-US" sz="1500" b="0" dirty="0">
                <a:solidFill>
                  <a:srgbClr val="000000"/>
                </a:solidFill>
              </a:rPr>
              <a:t>GHz bandwidth</a:t>
            </a:r>
          </a:p>
        </p:txBody>
      </p:sp>
      <p:sp>
        <p:nvSpPr>
          <p:cNvPr id="32" name="Line 42"/>
          <p:cNvSpPr>
            <a:spLocks noChangeShapeType="1"/>
          </p:cNvSpPr>
          <p:nvPr/>
        </p:nvSpPr>
        <p:spPr bwMode="auto">
          <a:xfrm flipH="1" flipV="1">
            <a:off x="2280840" y="1665033"/>
            <a:ext cx="141872" cy="71940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sp>
        <p:nvSpPr>
          <p:cNvPr id="23" name="Text Box 80"/>
          <p:cNvSpPr txBox="1">
            <a:spLocks noChangeArrowheads="1"/>
          </p:cNvSpPr>
          <p:nvPr/>
        </p:nvSpPr>
        <p:spPr bwMode="auto">
          <a:xfrm>
            <a:off x="418431" y="4122652"/>
            <a:ext cx="3773790" cy="415498"/>
          </a:xfrm>
          <a:prstGeom prst="rect">
            <a:avLst/>
          </a:prstGeom>
          <a:noFill/>
          <a:ln w="9525" algn="ctr">
            <a:noFill/>
            <a:miter lim="800000"/>
            <a:headEnd/>
            <a:tailEnd/>
          </a:ln>
          <a:effectLst/>
        </p:spPr>
        <p:txBody>
          <a:bodyPr wrap="none">
            <a:spAutoFit/>
          </a:bodyPr>
          <a:lstStyle/>
          <a:p>
            <a:pPr marL="85725" indent="-85725"/>
            <a:r>
              <a:rPr lang="en-US" sz="1050" dirty="0">
                <a:solidFill>
                  <a:srgbClr val="000000"/>
                </a:solidFill>
                <a:latin typeface="Futura Bk" pitchFamily="34" charset="0"/>
                <a:ea typeface="ＭＳ Ｐゴシック" pitchFamily="34" charset="-128"/>
              </a:rPr>
              <a:t>A. C. </a:t>
            </a:r>
            <a:r>
              <a:rPr lang="en-US" sz="1050" dirty="0" err="1">
                <a:solidFill>
                  <a:srgbClr val="000000"/>
                </a:solidFill>
                <a:latin typeface="Futura Bk" pitchFamily="34" charset="0"/>
                <a:ea typeface="ＭＳ Ｐゴシック" pitchFamily="34" charset="-128"/>
              </a:rPr>
              <a:t>Torrezan</a:t>
            </a:r>
            <a:r>
              <a:rPr lang="en-US" sz="1050" dirty="0">
                <a:solidFill>
                  <a:srgbClr val="000000"/>
                </a:solidFill>
                <a:latin typeface="Futura Bk" pitchFamily="34" charset="0"/>
                <a:ea typeface="ＭＳ Ｐゴシック" pitchFamily="34" charset="-128"/>
              </a:rPr>
              <a:t>, et al., </a:t>
            </a:r>
            <a:r>
              <a:rPr lang="en-US" sz="1050" i="1" dirty="0">
                <a:solidFill>
                  <a:srgbClr val="000000"/>
                </a:solidFill>
                <a:latin typeface="Futura Bk" pitchFamily="34" charset="0"/>
                <a:ea typeface="ＭＳ Ｐゴシック" pitchFamily="34" charset="-128"/>
              </a:rPr>
              <a:t>Nanotechnology</a:t>
            </a:r>
            <a:r>
              <a:rPr lang="en-US" sz="1050" dirty="0">
                <a:solidFill>
                  <a:srgbClr val="000000"/>
                </a:solidFill>
                <a:latin typeface="Futura Bk" pitchFamily="34" charset="0"/>
                <a:ea typeface="ＭＳ Ｐゴシック" pitchFamily="34" charset="-128"/>
              </a:rPr>
              <a:t>, 22, 485203 (2011)</a:t>
            </a:r>
          </a:p>
          <a:p>
            <a:pPr marL="85725" indent="-85725"/>
            <a:r>
              <a:rPr lang="en-US" sz="1050" dirty="0">
                <a:solidFill>
                  <a:srgbClr val="000000"/>
                </a:solidFill>
                <a:latin typeface="Futura Bk" pitchFamily="34" charset="0"/>
                <a:ea typeface="ＭＳ Ｐゴシック" pitchFamily="34" charset="-128"/>
              </a:rPr>
              <a:t>J. P. Strachan, et al., </a:t>
            </a:r>
            <a:r>
              <a:rPr lang="en-US" sz="1050" i="1" dirty="0">
                <a:solidFill>
                  <a:srgbClr val="000000"/>
                </a:solidFill>
                <a:latin typeface="Futura Bk" pitchFamily="34" charset="0"/>
                <a:ea typeface="ＭＳ Ｐゴシック" pitchFamily="34" charset="-128"/>
              </a:rPr>
              <a:t>Nanotechnology</a:t>
            </a:r>
            <a:r>
              <a:rPr lang="en-US" sz="1050" dirty="0">
                <a:solidFill>
                  <a:srgbClr val="000000"/>
                </a:solidFill>
                <a:latin typeface="Futura Bk" pitchFamily="34" charset="0"/>
                <a:ea typeface="ＭＳ Ｐゴシック" pitchFamily="34" charset="-128"/>
              </a:rPr>
              <a:t>, 22, 505402 (2011)</a:t>
            </a:r>
          </a:p>
        </p:txBody>
      </p:sp>
      <p:sp>
        <p:nvSpPr>
          <p:cNvPr id="33" name="Line 12"/>
          <p:cNvSpPr>
            <a:spLocks noChangeShapeType="1"/>
          </p:cNvSpPr>
          <p:nvPr/>
        </p:nvSpPr>
        <p:spPr bwMode="auto">
          <a:xfrm flipH="1" flipV="1">
            <a:off x="6946900" y="2692400"/>
            <a:ext cx="63500" cy="1396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buFontTx/>
              <a:buChar char="•"/>
              <a:defRPr/>
            </a:pPr>
            <a:endParaRPr lang="en-US" sz="1500">
              <a:solidFill>
                <a:srgbClr val="000000"/>
              </a:solidFill>
            </a:endParaRPr>
          </a:p>
        </p:txBody>
      </p:sp>
    </p:spTree>
    <p:extLst>
      <p:ext uri="{BB962C8B-B14F-4D97-AF65-F5344CB8AC3E}">
        <p14:creationId xmlns:p14="http://schemas.microsoft.com/office/powerpoint/2010/main" val="2126262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7"/>
          <p:cNvSpPr>
            <a:spLocks noChangeArrowheads="1"/>
          </p:cNvSpPr>
          <p:nvPr/>
        </p:nvSpPr>
        <p:spPr bwMode="invGray">
          <a:xfrm>
            <a:off x="494377" y="384615"/>
            <a:ext cx="7738533" cy="343364"/>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lIns="0" tIns="0" rIns="0" bIns="0" anchor="ctr"/>
          <a:lstStyle/>
          <a:p>
            <a:pPr>
              <a:lnSpc>
                <a:spcPct val="100000"/>
              </a:lnSpc>
              <a:spcBef>
                <a:spcPct val="0"/>
              </a:spcBef>
              <a:spcAft>
                <a:spcPct val="0"/>
              </a:spcAft>
            </a:pPr>
            <a:r>
              <a:rPr lang="en-US" sz="2400" dirty="0">
                <a:solidFill>
                  <a:srgbClr val="000000"/>
                </a:solidFill>
              </a:rPr>
              <a:t>~100 </a:t>
            </a:r>
            <a:r>
              <a:rPr lang="en-US" sz="2400" dirty="0" err="1">
                <a:solidFill>
                  <a:srgbClr val="000000"/>
                </a:solidFill>
              </a:rPr>
              <a:t>ps</a:t>
            </a:r>
            <a:r>
              <a:rPr lang="en-US" sz="2400" dirty="0">
                <a:solidFill>
                  <a:srgbClr val="000000"/>
                </a:solidFill>
              </a:rPr>
              <a:t> ON and OFF switching in </a:t>
            </a:r>
            <a:r>
              <a:rPr lang="en-US" sz="2400" dirty="0" err="1">
                <a:solidFill>
                  <a:srgbClr val="000000"/>
                </a:solidFill>
              </a:rPr>
              <a:t>TaO</a:t>
            </a:r>
            <a:r>
              <a:rPr lang="en-US" sz="2400" baseline="-25000" dirty="0" err="1">
                <a:solidFill>
                  <a:srgbClr val="000000"/>
                </a:solidFill>
              </a:rPr>
              <a:t>x</a:t>
            </a:r>
            <a:r>
              <a:rPr lang="en-US" sz="2400" dirty="0">
                <a:solidFill>
                  <a:srgbClr val="000000"/>
                </a:solidFill>
              </a:rPr>
              <a:t> </a:t>
            </a:r>
          </a:p>
        </p:txBody>
      </p:sp>
      <p:grpSp>
        <p:nvGrpSpPr>
          <p:cNvPr id="4" name="Group 3"/>
          <p:cNvGrpSpPr/>
          <p:nvPr/>
        </p:nvGrpSpPr>
        <p:grpSpPr>
          <a:xfrm>
            <a:off x="1587640" y="714624"/>
            <a:ext cx="5807947" cy="4360715"/>
            <a:chOff x="1896463" y="791623"/>
            <a:chExt cx="3862147" cy="4283716"/>
          </a:xfrm>
        </p:grpSpPr>
        <p:pic>
          <p:nvPicPr>
            <p:cNvPr id="2" name="Picture 1" descr="Fast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63" y="791623"/>
              <a:ext cx="3862147" cy="2178492"/>
            </a:xfrm>
            <a:prstGeom prst="rect">
              <a:avLst/>
            </a:prstGeom>
          </p:spPr>
        </p:pic>
        <p:pic>
          <p:nvPicPr>
            <p:cNvPr id="3" name="Picture 2" descr="FastOFF.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356" y="2951264"/>
              <a:ext cx="3705461" cy="2124075"/>
            </a:xfrm>
            <a:prstGeom prst="rect">
              <a:avLst/>
            </a:prstGeom>
          </p:spPr>
        </p:pic>
      </p:grpSp>
    </p:spTree>
    <p:extLst>
      <p:ext uri="{BB962C8B-B14F-4D97-AF65-F5344CB8AC3E}">
        <p14:creationId xmlns:p14="http://schemas.microsoft.com/office/powerpoint/2010/main" val="115644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3"/>
          <p:cNvGraphicFramePr>
            <a:graphicFrameLocks noChangeAspect="1"/>
          </p:cNvGraphicFramePr>
          <p:nvPr>
            <p:extLst/>
          </p:nvPr>
        </p:nvGraphicFramePr>
        <p:xfrm>
          <a:off x="422030" y="950320"/>
          <a:ext cx="2527192" cy="3985933"/>
        </p:xfrm>
        <a:graphic>
          <a:graphicData uri="http://schemas.openxmlformats.org/presentationml/2006/ole">
            <mc:AlternateContent xmlns:mc="http://schemas.openxmlformats.org/markup-compatibility/2006">
              <mc:Choice xmlns:v="urn:schemas-microsoft-com:vml" Requires="v">
                <p:oleObj spid="_x0000_s4176" name="CorelDRAW" r:id="rId3" imgW="3135337" imgH="4945849" progId="CorelDRAW.Graphic.12">
                  <p:embed/>
                </p:oleObj>
              </mc:Choice>
              <mc:Fallback>
                <p:oleObj name="CorelDRAW" r:id="rId3" imgW="3135337" imgH="4945849" progId="CorelDRAW.Graphic.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30" y="950320"/>
                        <a:ext cx="2527192" cy="3985933"/>
                      </a:xfrm>
                      <a:prstGeom prst="rect">
                        <a:avLst/>
                      </a:prstGeom>
                      <a:noFill/>
                      <a:ln>
                        <a:noFill/>
                      </a:ln>
                      <a:effectLst/>
                      <a:extLst/>
                    </p:spPr>
                  </p:pic>
                </p:oleObj>
              </mc:Fallback>
            </mc:AlternateContent>
          </a:graphicData>
        </a:graphic>
      </p:graphicFrame>
      <p:sp>
        <p:nvSpPr>
          <p:cNvPr id="6148" name="Rectangle 4"/>
          <p:cNvSpPr>
            <a:spLocks noChangeArrowheads="1"/>
          </p:cNvSpPr>
          <p:nvPr/>
        </p:nvSpPr>
        <p:spPr bwMode="auto">
          <a:xfrm>
            <a:off x="2543154" y="839023"/>
            <a:ext cx="60164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Futura Bk" panose="020B0502020204020303" pitchFamily="34" charset="0"/>
                <a:cs typeface="Arial" panose="020B0604020202020204" pitchFamily="34" charset="0"/>
              </a:defRPr>
            </a:lvl1pPr>
            <a:lvl2pPr marL="742950" indent="-285750" eaLnBrk="0" hangingPunct="0">
              <a:defRPr sz="1600" b="1">
                <a:solidFill>
                  <a:schemeClr val="tx1"/>
                </a:solidFill>
                <a:latin typeface="Futura Bk" panose="020B0502020204020303" pitchFamily="34" charset="0"/>
                <a:cs typeface="Arial" panose="020B0604020202020204" pitchFamily="34" charset="0"/>
              </a:defRPr>
            </a:lvl2pPr>
            <a:lvl3pPr marL="1143000" indent="-228600" eaLnBrk="0" hangingPunct="0">
              <a:defRPr sz="1600" b="1">
                <a:solidFill>
                  <a:schemeClr val="tx1"/>
                </a:solidFill>
                <a:latin typeface="Futura Bk" panose="020B0502020204020303" pitchFamily="34" charset="0"/>
                <a:cs typeface="Arial" panose="020B0604020202020204" pitchFamily="34" charset="0"/>
              </a:defRPr>
            </a:lvl3pPr>
            <a:lvl4pPr marL="1600200" indent="-228600" eaLnBrk="0" hangingPunct="0">
              <a:defRPr sz="1600" b="1">
                <a:solidFill>
                  <a:schemeClr val="tx1"/>
                </a:solidFill>
                <a:latin typeface="Futura Bk" panose="020B0502020204020303" pitchFamily="34" charset="0"/>
                <a:cs typeface="Arial" panose="020B0604020202020204" pitchFamily="34" charset="0"/>
              </a:defRPr>
            </a:lvl4pPr>
            <a:lvl5pPr marL="2057400" indent="-228600" eaLnBrk="0" hangingPunct="0">
              <a:defRPr sz="1600" b="1">
                <a:solidFill>
                  <a:schemeClr val="tx1"/>
                </a:solidFill>
                <a:latin typeface="Futura Bk" panose="020B0502020204020303"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9pPr>
          </a:lstStyle>
          <a:p>
            <a:pPr algn="ctr" eaLnBrk="1" hangingPunct="1"/>
            <a:r>
              <a:rPr lang="en-US" altLang="en-US" sz="1800" dirty="0">
                <a:solidFill>
                  <a:srgbClr val="0096D6"/>
                </a:solidFill>
              </a:rPr>
              <a:t>Scanning Transmission X-ray </a:t>
            </a:r>
            <a:r>
              <a:rPr lang="en-US" altLang="en-US" sz="1800" dirty="0" smtClean="0">
                <a:solidFill>
                  <a:srgbClr val="0096D6"/>
                </a:solidFill>
              </a:rPr>
              <a:t>Microscope (STXM</a:t>
            </a:r>
            <a:r>
              <a:rPr lang="en-US" altLang="en-US" sz="1800" dirty="0">
                <a:solidFill>
                  <a:srgbClr val="0096D6"/>
                </a:solidFill>
              </a:rPr>
              <a:t>)</a:t>
            </a:r>
          </a:p>
        </p:txBody>
      </p:sp>
      <p:sp>
        <p:nvSpPr>
          <p:cNvPr id="6149" name="Text Box 9"/>
          <p:cNvSpPr txBox="1">
            <a:spLocks noChangeArrowheads="1"/>
          </p:cNvSpPr>
          <p:nvPr/>
        </p:nvSpPr>
        <p:spPr bwMode="auto">
          <a:xfrm>
            <a:off x="2657027" y="1421679"/>
            <a:ext cx="6194778"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tx1"/>
                </a:solidFill>
                <a:latin typeface="Futura Bk" panose="020B0502020204020303" pitchFamily="34" charset="0"/>
                <a:cs typeface="Arial" panose="020B0604020202020204" pitchFamily="34" charset="0"/>
              </a:defRPr>
            </a:lvl1pPr>
            <a:lvl2pPr marL="742950" indent="-285750" eaLnBrk="0" hangingPunct="0">
              <a:defRPr sz="1600" b="1">
                <a:solidFill>
                  <a:schemeClr val="tx1"/>
                </a:solidFill>
                <a:latin typeface="Futura Bk" panose="020B0502020204020303" pitchFamily="34" charset="0"/>
                <a:cs typeface="Arial" panose="020B0604020202020204" pitchFamily="34" charset="0"/>
              </a:defRPr>
            </a:lvl2pPr>
            <a:lvl3pPr marL="1143000" indent="-228600" eaLnBrk="0" hangingPunct="0">
              <a:defRPr sz="1600" b="1">
                <a:solidFill>
                  <a:schemeClr val="tx1"/>
                </a:solidFill>
                <a:latin typeface="Futura Bk" panose="020B0502020204020303" pitchFamily="34" charset="0"/>
                <a:cs typeface="Arial" panose="020B0604020202020204" pitchFamily="34" charset="0"/>
              </a:defRPr>
            </a:lvl3pPr>
            <a:lvl4pPr marL="1600200" indent="-228600" eaLnBrk="0" hangingPunct="0">
              <a:defRPr sz="1600" b="1">
                <a:solidFill>
                  <a:schemeClr val="tx1"/>
                </a:solidFill>
                <a:latin typeface="Futura Bk" panose="020B0502020204020303" pitchFamily="34" charset="0"/>
                <a:cs typeface="Arial" panose="020B0604020202020204" pitchFamily="34" charset="0"/>
              </a:defRPr>
            </a:lvl4pPr>
            <a:lvl5pPr marL="2057400" indent="-228600" eaLnBrk="0" hangingPunct="0">
              <a:defRPr sz="1600" b="1">
                <a:solidFill>
                  <a:schemeClr val="tx1"/>
                </a:solidFill>
                <a:latin typeface="Futura Bk" panose="020B0502020204020303" pitchFamily="34" charset="0"/>
                <a:cs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Futura Bk" panose="020B0502020204020303" pitchFamily="34" charset="0"/>
                <a:cs typeface="Arial" panose="020B0604020202020204" pitchFamily="34" charset="0"/>
              </a:defRPr>
            </a:lvl9pPr>
          </a:lstStyle>
          <a:p>
            <a:pPr eaLnBrk="1" hangingPunct="1"/>
            <a:r>
              <a:rPr lang="en-US" altLang="en-US" sz="2000" b="0" i="1" dirty="0" smtClean="0">
                <a:solidFill>
                  <a:srgbClr val="0096D6"/>
                </a:solidFill>
                <a:latin typeface="Arial" panose="020B0604020202020204" pitchFamily="34" charset="0"/>
              </a:rPr>
              <a:t>in situ </a:t>
            </a:r>
            <a:r>
              <a:rPr lang="en-US" altLang="en-US" sz="2000" b="0" dirty="0" smtClean="0">
                <a:solidFill>
                  <a:srgbClr val="0096D6"/>
                </a:solidFill>
                <a:latin typeface="Arial" panose="020B0604020202020204" pitchFamily="34" charset="0"/>
              </a:rPr>
              <a:t>and </a:t>
            </a:r>
            <a:r>
              <a:rPr lang="en-US" altLang="en-US" sz="2000" b="0" i="1" dirty="0" smtClean="0">
                <a:solidFill>
                  <a:srgbClr val="0096D6"/>
                </a:solidFill>
                <a:latin typeface="Arial" panose="020B0604020202020204" pitchFamily="34" charset="0"/>
              </a:rPr>
              <a:t>in operando</a:t>
            </a:r>
          </a:p>
          <a:p>
            <a:pPr eaLnBrk="1" hangingPunct="1"/>
            <a:r>
              <a:rPr lang="en-US" altLang="en-US" sz="2000" b="0" dirty="0" smtClean="0">
                <a:solidFill>
                  <a:srgbClr val="0096D6"/>
                </a:solidFill>
                <a:latin typeface="Arial" panose="020B0604020202020204" pitchFamily="34" charset="0"/>
              </a:rPr>
              <a:t>Spatial </a:t>
            </a:r>
            <a:r>
              <a:rPr lang="en-US" altLang="en-US" sz="2000" b="0" dirty="0">
                <a:solidFill>
                  <a:srgbClr val="0096D6"/>
                </a:solidFill>
                <a:latin typeface="Arial" panose="020B0604020202020204" pitchFamily="34" charset="0"/>
              </a:rPr>
              <a:t>resolution </a:t>
            </a:r>
            <a:r>
              <a:rPr lang="en-US" altLang="en-US" sz="2000" b="0" dirty="0" smtClean="0">
                <a:solidFill>
                  <a:srgbClr val="0096D6"/>
                </a:solidFill>
                <a:latin typeface="Arial" panose="020B0604020202020204" pitchFamily="34" charset="0"/>
              </a:rPr>
              <a:t>down </a:t>
            </a:r>
            <a:r>
              <a:rPr lang="en-US" altLang="en-US" sz="2000" b="0" dirty="0">
                <a:solidFill>
                  <a:srgbClr val="0096D6"/>
                </a:solidFill>
                <a:latin typeface="Arial" panose="020B0604020202020204" pitchFamily="34" charset="0"/>
              </a:rPr>
              <a:t>to 25nm</a:t>
            </a:r>
            <a:endParaRPr lang="en-US" altLang="en-US" sz="2000" b="0" dirty="0" smtClean="0">
              <a:solidFill>
                <a:srgbClr val="0096D6"/>
              </a:solidFill>
              <a:latin typeface="Arial" panose="020B0604020202020204" pitchFamily="34" charset="0"/>
            </a:endParaRPr>
          </a:p>
          <a:p>
            <a:pPr eaLnBrk="1" hangingPunct="1"/>
            <a:r>
              <a:rPr lang="en-US" altLang="en-US" sz="2000" b="0" dirty="0" smtClean="0">
                <a:solidFill>
                  <a:srgbClr val="0096D6"/>
                </a:solidFill>
                <a:latin typeface="Arial" panose="020B0604020202020204" pitchFamily="34" charset="0"/>
              </a:rPr>
              <a:t>Probes entire depth of sample</a:t>
            </a:r>
          </a:p>
          <a:p>
            <a:pPr eaLnBrk="1" hangingPunct="1"/>
            <a:r>
              <a:rPr lang="en-US" altLang="en-US" sz="2000" b="0" dirty="0">
                <a:solidFill>
                  <a:srgbClr val="0096D6"/>
                </a:solidFill>
                <a:latin typeface="Arial" panose="020B0604020202020204" pitchFamily="34" charset="0"/>
              </a:rPr>
              <a:t>Energy resolution (70 </a:t>
            </a:r>
            <a:r>
              <a:rPr lang="en-US" altLang="en-US" sz="2000" b="0" dirty="0" err="1">
                <a:solidFill>
                  <a:srgbClr val="0096D6"/>
                </a:solidFill>
                <a:latin typeface="Arial" panose="020B0604020202020204" pitchFamily="34" charset="0"/>
              </a:rPr>
              <a:t>meV</a:t>
            </a:r>
            <a:r>
              <a:rPr lang="en-US" altLang="en-US" sz="2000" b="0" dirty="0">
                <a:solidFill>
                  <a:srgbClr val="0096D6"/>
                </a:solidFill>
                <a:latin typeface="Arial" panose="020B0604020202020204" pitchFamily="34" charset="0"/>
              </a:rPr>
              <a:t>) for chemical identification</a:t>
            </a:r>
          </a:p>
          <a:p>
            <a:pPr eaLnBrk="1" hangingPunct="1"/>
            <a:endParaRPr lang="en-US" altLang="en-US" sz="2000" b="0" dirty="0">
              <a:solidFill>
                <a:srgbClr val="0096D6"/>
              </a:solidFill>
              <a:latin typeface="Arial" panose="020B0604020202020204" pitchFamily="34" charset="0"/>
            </a:endParaRPr>
          </a:p>
        </p:txBody>
      </p:sp>
      <p:sp>
        <p:nvSpPr>
          <p:cNvPr id="6147" name="Rectangle 2"/>
          <p:cNvSpPr>
            <a:spLocks noGrp="1" noChangeArrowheads="1"/>
          </p:cNvSpPr>
          <p:nvPr>
            <p:ph type="title" idx="4294967295"/>
          </p:nvPr>
        </p:nvSpPr>
        <p:spPr>
          <a:xfrm>
            <a:off x="422030" y="371259"/>
            <a:ext cx="8199455" cy="365737"/>
          </a:xfrm>
        </p:spPr>
        <p:txBody>
          <a:bodyPr vert="horz" wrap="square" lIns="0" tIns="0" rIns="0" bIns="0" rtlCol="0" anchor="t" anchorCtr="0">
            <a:noAutofit/>
          </a:bodyPr>
          <a:lstStyle/>
          <a:p>
            <a:pPr eaLnBrk="1" hangingPunct="1">
              <a:lnSpc>
                <a:spcPct val="110000"/>
              </a:lnSpc>
            </a:pPr>
            <a:r>
              <a:rPr lang="en-US" altLang="en-US" b="0" dirty="0">
                <a:latin typeface="Futura Bk" panose="020B0502020204020303" pitchFamily="34" charset="0"/>
              </a:rPr>
              <a:t>Getting </a:t>
            </a:r>
            <a:r>
              <a:rPr lang="en-US" altLang="en-US" b="0" dirty="0" smtClean="0">
                <a:latin typeface="Futura Bk" panose="020B0502020204020303" pitchFamily="34" charset="0"/>
              </a:rPr>
              <a:t>nanoscale chemical resolution: STXM </a:t>
            </a:r>
            <a:r>
              <a:rPr lang="en-US" altLang="en-US" b="0" dirty="0">
                <a:latin typeface="Futura Bk" panose="020B0502020204020303" pitchFamily="34" charset="0"/>
              </a:rPr>
              <a:t>at the </a:t>
            </a:r>
            <a:r>
              <a:rPr lang="en-US" altLang="en-US" b="0" dirty="0" smtClean="0">
                <a:latin typeface="Futura Bk" panose="020B0502020204020303" pitchFamily="34" charset="0"/>
              </a:rPr>
              <a:t>ALS</a:t>
            </a:r>
            <a:endParaRPr lang="en-US" altLang="en-US" b="0" dirty="0">
              <a:latin typeface="Futura Bk" panose="020B0502020204020303" pitchFamily="34" charset="0"/>
            </a:endParaRPr>
          </a:p>
        </p:txBody>
      </p:sp>
      <p:pic>
        <p:nvPicPr>
          <p:cNvPr id="7" name="Picture 2" descr="http://newscenter.lbl.gov/wp-content/uploads/als-interio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4454" y="2906587"/>
            <a:ext cx="4993476" cy="187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94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7" name="Picture 9" descr="Fig1_v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200" y="1498998"/>
            <a:ext cx="2119313" cy="203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08578" name="Rectangle 2"/>
          <p:cNvSpPr>
            <a:spLocks noGrp="1" noChangeArrowheads="1"/>
          </p:cNvSpPr>
          <p:nvPr>
            <p:ph type="title"/>
          </p:nvPr>
        </p:nvSpPr>
        <p:spPr>
          <a:xfrm>
            <a:off x="436045" y="408536"/>
            <a:ext cx="8184383" cy="423607"/>
          </a:xfrm>
        </p:spPr>
        <p:txBody>
          <a:bodyPr/>
          <a:lstStyle/>
          <a:p>
            <a:pPr eaLnBrk="1" hangingPunct="1">
              <a:defRPr/>
            </a:pPr>
            <a:r>
              <a:rPr lang="en-US" b="0" dirty="0" smtClean="0">
                <a:cs typeface="+mj-cs"/>
              </a:rPr>
              <a:t>X-ray </a:t>
            </a:r>
            <a:r>
              <a:rPr lang="en-US" b="0" dirty="0" err="1">
                <a:cs typeface="+mj-cs"/>
              </a:rPr>
              <a:t>s</a:t>
            </a:r>
            <a:r>
              <a:rPr lang="en-US" b="0" dirty="0" err="1" smtClean="0">
                <a:cs typeface="+mj-cs"/>
              </a:rPr>
              <a:t>pectromicroscopy</a:t>
            </a:r>
            <a:r>
              <a:rPr lang="en-US" b="0" dirty="0" smtClean="0">
                <a:cs typeface="+mj-cs"/>
              </a:rPr>
              <a:t> </a:t>
            </a:r>
            <a:r>
              <a:rPr lang="en-US" b="0" dirty="0">
                <a:cs typeface="+mj-cs"/>
              </a:rPr>
              <a:t>and </a:t>
            </a:r>
            <a:r>
              <a:rPr lang="en-US" b="0" dirty="0" smtClean="0">
                <a:cs typeface="+mj-cs"/>
              </a:rPr>
              <a:t>TEM of TiO</a:t>
            </a:r>
            <a:r>
              <a:rPr lang="en-US" b="0" baseline="-25000" dirty="0" smtClean="0">
                <a:cs typeface="+mj-cs"/>
              </a:rPr>
              <a:t>2</a:t>
            </a:r>
            <a:r>
              <a:rPr lang="en-US" b="0" dirty="0" smtClean="0">
                <a:cs typeface="+mj-cs"/>
              </a:rPr>
              <a:t> NV </a:t>
            </a:r>
            <a:r>
              <a:rPr lang="en-US" b="0" dirty="0" err="1" smtClean="0">
                <a:cs typeface="+mj-cs"/>
              </a:rPr>
              <a:t>memristor</a:t>
            </a:r>
            <a:endParaRPr lang="en-US" b="0" dirty="0">
              <a:cs typeface="+mj-cs"/>
            </a:endParaRPr>
          </a:p>
        </p:txBody>
      </p:sp>
      <p:sp>
        <p:nvSpPr>
          <p:cNvPr id="3608579" name="Text Box 3"/>
          <p:cNvSpPr txBox="1">
            <a:spLocks noChangeArrowheads="1"/>
          </p:cNvSpPr>
          <p:nvPr/>
        </p:nvSpPr>
        <p:spPr bwMode="auto">
          <a:xfrm>
            <a:off x="1617074" y="832143"/>
            <a:ext cx="282178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lnSpc>
                <a:spcPct val="100000"/>
              </a:lnSpc>
              <a:spcBef>
                <a:spcPct val="50000"/>
              </a:spcBef>
              <a:spcAft>
                <a:spcPct val="0"/>
              </a:spcAft>
              <a:defRPr/>
            </a:pPr>
            <a:r>
              <a:rPr lang="en-US" dirty="0">
                <a:latin typeface="Arial" charset="0"/>
              </a:rPr>
              <a:t>Devices fabricated atop </a:t>
            </a:r>
            <a:r>
              <a:rPr lang="en-US" dirty="0" smtClean="0">
                <a:latin typeface="Arial" charset="0"/>
              </a:rPr>
              <a:t>thin Si</a:t>
            </a:r>
            <a:r>
              <a:rPr lang="en-US" baseline="-25000" dirty="0" smtClean="0">
                <a:latin typeface="Arial" charset="0"/>
              </a:rPr>
              <a:t>3</a:t>
            </a:r>
            <a:r>
              <a:rPr lang="en-US" dirty="0" smtClean="0">
                <a:latin typeface="Arial" charset="0"/>
              </a:rPr>
              <a:t>N</a:t>
            </a:r>
            <a:r>
              <a:rPr lang="en-US" baseline="-25000" dirty="0" smtClean="0">
                <a:latin typeface="Arial" charset="0"/>
              </a:rPr>
              <a:t>4 </a:t>
            </a:r>
            <a:r>
              <a:rPr lang="en-US" dirty="0">
                <a:latin typeface="Arial" charset="0"/>
              </a:rPr>
              <a:t>windows</a:t>
            </a:r>
          </a:p>
        </p:txBody>
      </p:sp>
      <p:pic>
        <p:nvPicPr>
          <p:cNvPr id="254980" name="Picture 5" descr="DeviceSchemat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4956" y="1438275"/>
            <a:ext cx="3401616" cy="22943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608582" name="Text Box 6"/>
          <p:cNvSpPr txBox="1">
            <a:spLocks noChangeArrowheads="1"/>
          </p:cNvSpPr>
          <p:nvPr/>
        </p:nvSpPr>
        <p:spPr bwMode="auto">
          <a:xfrm>
            <a:off x="3433763" y="3224212"/>
            <a:ext cx="80021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350">
                <a:latin typeface="Myriad Pro" charset="0"/>
              </a:rPr>
              <a:t>Window</a:t>
            </a:r>
          </a:p>
        </p:txBody>
      </p:sp>
      <p:sp>
        <p:nvSpPr>
          <p:cNvPr id="3608583" name="Text Box 7"/>
          <p:cNvSpPr txBox="1">
            <a:spLocks noChangeArrowheads="1"/>
          </p:cNvSpPr>
          <p:nvPr/>
        </p:nvSpPr>
        <p:spPr bwMode="auto">
          <a:xfrm>
            <a:off x="346668" y="3374253"/>
            <a:ext cx="7847762" cy="144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00000"/>
              </a:lnSpc>
              <a:spcBef>
                <a:spcPct val="50000"/>
              </a:spcBef>
              <a:spcAft>
                <a:spcPct val="0"/>
              </a:spcAft>
              <a:defRPr/>
            </a:pPr>
            <a:r>
              <a:rPr lang="en-US" sz="1600" dirty="0">
                <a:latin typeface="Arial" charset="0"/>
              </a:rPr>
              <a:t>Allows:</a:t>
            </a:r>
          </a:p>
          <a:p>
            <a:pPr>
              <a:lnSpc>
                <a:spcPct val="100000"/>
              </a:lnSpc>
              <a:spcBef>
                <a:spcPct val="50000"/>
              </a:spcBef>
              <a:spcAft>
                <a:spcPct val="0"/>
              </a:spcAft>
              <a:defRPr/>
            </a:pPr>
            <a:r>
              <a:rPr lang="en-US" sz="1600" dirty="0">
                <a:latin typeface="Arial" charset="0"/>
              </a:rPr>
              <a:t>	1. Non-destructive characterization (no delamination or cross-sectioning)</a:t>
            </a:r>
          </a:p>
          <a:p>
            <a:pPr>
              <a:lnSpc>
                <a:spcPct val="100000"/>
              </a:lnSpc>
              <a:spcBef>
                <a:spcPct val="50000"/>
              </a:spcBef>
              <a:spcAft>
                <a:spcPct val="0"/>
              </a:spcAft>
              <a:defRPr/>
            </a:pPr>
            <a:r>
              <a:rPr lang="en-US" sz="1600" dirty="0">
                <a:latin typeface="Arial" charset="0"/>
              </a:rPr>
              <a:t>	2. X-ray or Electron microscopy of same device</a:t>
            </a:r>
          </a:p>
          <a:p>
            <a:pPr>
              <a:lnSpc>
                <a:spcPct val="100000"/>
              </a:lnSpc>
              <a:spcBef>
                <a:spcPct val="50000"/>
              </a:spcBef>
              <a:spcAft>
                <a:spcPct val="0"/>
              </a:spcAft>
              <a:defRPr/>
            </a:pPr>
            <a:r>
              <a:rPr lang="en-US" sz="1600" dirty="0">
                <a:latin typeface="Arial" charset="0"/>
              </a:rPr>
              <a:t>	3. In-situ electrical addressing of device during characterization</a:t>
            </a:r>
          </a:p>
        </p:txBody>
      </p:sp>
      <p:sp>
        <p:nvSpPr>
          <p:cNvPr id="2" name="TextBox 1"/>
          <p:cNvSpPr txBox="1"/>
          <p:nvPr/>
        </p:nvSpPr>
        <p:spPr>
          <a:xfrm>
            <a:off x="5476351" y="941115"/>
            <a:ext cx="1899139" cy="646331"/>
          </a:xfrm>
          <a:prstGeom prst="rect">
            <a:avLst/>
          </a:prstGeom>
          <a:noFill/>
        </p:spPr>
        <p:txBody>
          <a:bodyPr wrap="square" rtlCol="0">
            <a:spAutoFit/>
          </a:bodyPr>
          <a:lstStyle/>
          <a:p>
            <a:pPr marL="0" algn="ctr" defTabSz="430213">
              <a:spcAft>
                <a:spcPts val="400"/>
              </a:spcAft>
              <a:buSzPct val="100000"/>
            </a:pPr>
            <a:r>
              <a:rPr lang="en-US" dirty="0" smtClean="0">
                <a:solidFill>
                  <a:srgbClr val="000000"/>
                </a:solidFill>
                <a:latin typeface="HP Simplified" pitchFamily="34" charset="0"/>
                <a:cs typeface="HP Simplified" pitchFamily="34" charset="0"/>
              </a:rPr>
              <a:t>Photograph of actual device</a:t>
            </a:r>
          </a:p>
        </p:txBody>
      </p:sp>
      <p:sp>
        <p:nvSpPr>
          <p:cNvPr id="3" name="TextBox 2"/>
          <p:cNvSpPr txBox="1"/>
          <p:nvPr/>
        </p:nvSpPr>
        <p:spPr>
          <a:xfrm>
            <a:off x="286378" y="1376624"/>
            <a:ext cx="812983" cy="400110"/>
          </a:xfrm>
          <a:prstGeom prst="rect">
            <a:avLst/>
          </a:prstGeom>
          <a:noFill/>
        </p:spPr>
        <p:txBody>
          <a:bodyPr wrap="square" rtlCol="0">
            <a:spAutoFit/>
          </a:bodyPr>
          <a:lstStyle/>
          <a:p>
            <a:pPr marL="0" defTabSz="430213">
              <a:spcAft>
                <a:spcPts val="400"/>
              </a:spcAft>
              <a:buSzPct val="100000"/>
            </a:pPr>
            <a:r>
              <a:rPr lang="en-US" sz="2000" dirty="0" smtClean="0">
                <a:solidFill>
                  <a:srgbClr val="000000"/>
                </a:solidFill>
                <a:latin typeface="HP Simplified" pitchFamily="34" charset="0"/>
                <a:cs typeface="HP Simplified" pitchFamily="34" charset="0"/>
              </a:rPr>
              <a:t>2009</a:t>
            </a:r>
          </a:p>
        </p:txBody>
      </p:sp>
    </p:spTree>
    <p:extLst>
      <p:ext uri="{BB962C8B-B14F-4D97-AF65-F5344CB8AC3E}">
        <p14:creationId xmlns:p14="http://schemas.microsoft.com/office/powerpoint/2010/main" val="261792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9643" name="Picture 11" descr="C:\Users\strachaj\Documents\ALS IndustryHighlightInterview\STXM_FigureJustMapping.tif"/>
          <p:cNvPicPr>
            <a:picLocks noChangeAspect="1" noChangeArrowheads="1"/>
          </p:cNvPicPr>
          <p:nvPr/>
        </p:nvPicPr>
        <p:blipFill>
          <a:blip r:embed="rId2"/>
          <a:srcRect/>
          <a:stretch>
            <a:fillRect/>
          </a:stretch>
        </p:blipFill>
        <p:spPr bwMode="auto">
          <a:xfrm>
            <a:off x="2720102" y="172402"/>
            <a:ext cx="2611082" cy="2599373"/>
          </a:xfrm>
          <a:prstGeom prst="rect">
            <a:avLst/>
          </a:prstGeom>
          <a:noFill/>
        </p:spPr>
      </p:pic>
      <p:grpSp>
        <p:nvGrpSpPr>
          <p:cNvPr id="257025" name="Group 2"/>
          <p:cNvGrpSpPr>
            <a:grpSpLocks/>
          </p:cNvGrpSpPr>
          <p:nvPr/>
        </p:nvGrpSpPr>
        <p:grpSpPr bwMode="auto">
          <a:xfrm>
            <a:off x="2288682" y="2596931"/>
            <a:ext cx="3429000" cy="2494360"/>
            <a:chOff x="2510" y="1980"/>
            <a:chExt cx="2880" cy="2095"/>
          </a:xfrm>
        </p:grpSpPr>
        <p:sp>
          <p:nvSpPr>
            <p:cNvPr id="257037" name="AutoShape 3"/>
            <p:cNvSpPr>
              <a:spLocks noChangeAspect="1" noChangeArrowheads="1" noTextEdit="1"/>
            </p:cNvSpPr>
            <p:nvPr/>
          </p:nvSpPr>
          <p:spPr bwMode="auto">
            <a:xfrm>
              <a:off x="2510" y="1980"/>
              <a:ext cx="2878" cy="20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350"/>
            </a:p>
          </p:txBody>
        </p:sp>
        <p:sp>
          <p:nvSpPr>
            <p:cNvPr id="257038" name="Rectangle 4"/>
            <p:cNvSpPr>
              <a:spLocks noChangeArrowheads="1"/>
            </p:cNvSpPr>
            <p:nvPr/>
          </p:nvSpPr>
          <p:spPr bwMode="auto">
            <a:xfrm>
              <a:off x="2510" y="1980"/>
              <a:ext cx="2880" cy="206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350"/>
            </a:p>
          </p:txBody>
        </p:sp>
        <p:sp>
          <p:nvSpPr>
            <p:cNvPr id="257039" name="Rectangle 5"/>
            <p:cNvSpPr>
              <a:spLocks noChangeArrowheads="1"/>
            </p:cNvSpPr>
            <p:nvPr/>
          </p:nvSpPr>
          <p:spPr bwMode="auto">
            <a:xfrm>
              <a:off x="2883" y="2134"/>
              <a:ext cx="2232" cy="167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1350"/>
            </a:p>
          </p:txBody>
        </p:sp>
        <p:sp>
          <p:nvSpPr>
            <p:cNvPr id="257040" name="Rectangle 6"/>
            <p:cNvSpPr>
              <a:spLocks noChangeArrowheads="1"/>
            </p:cNvSpPr>
            <p:nvPr/>
          </p:nvSpPr>
          <p:spPr bwMode="auto">
            <a:xfrm>
              <a:off x="2883" y="2134"/>
              <a:ext cx="2232" cy="167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41" name="Line 7"/>
            <p:cNvSpPr>
              <a:spLocks noChangeShapeType="1"/>
            </p:cNvSpPr>
            <p:nvPr/>
          </p:nvSpPr>
          <p:spPr bwMode="auto">
            <a:xfrm>
              <a:off x="2883" y="2134"/>
              <a:ext cx="223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2" name="Line 8"/>
            <p:cNvSpPr>
              <a:spLocks noChangeShapeType="1"/>
            </p:cNvSpPr>
            <p:nvPr/>
          </p:nvSpPr>
          <p:spPr bwMode="auto">
            <a:xfrm>
              <a:off x="2883" y="3811"/>
              <a:ext cx="223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3" name="Line 9"/>
            <p:cNvSpPr>
              <a:spLocks noChangeShapeType="1"/>
            </p:cNvSpPr>
            <p:nvPr/>
          </p:nvSpPr>
          <p:spPr bwMode="auto">
            <a:xfrm flipV="1">
              <a:off x="5115" y="2134"/>
              <a:ext cx="0" cy="167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4" name="Line 10"/>
            <p:cNvSpPr>
              <a:spLocks noChangeShapeType="1"/>
            </p:cNvSpPr>
            <p:nvPr/>
          </p:nvSpPr>
          <p:spPr bwMode="auto">
            <a:xfrm flipV="1">
              <a:off x="2883" y="2134"/>
              <a:ext cx="0" cy="167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5" name="Line 11"/>
            <p:cNvSpPr>
              <a:spLocks noChangeShapeType="1"/>
            </p:cNvSpPr>
            <p:nvPr/>
          </p:nvSpPr>
          <p:spPr bwMode="auto">
            <a:xfrm>
              <a:off x="2883" y="3811"/>
              <a:ext cx="223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6" name="Line 12"/>
            <p:cNvSpPr>
              <a:spLocks noChangeShapeType="1"/>
            </p:cNvSpPr>
            <p:nvPr/>
          </p:nvSpPr>
          <p:spPr bwMode="auto">
            <a:xfrm flipV="1">
              <a:off x="2883" y="2134"/>
              <a:ext cx="0" cy="167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7" name="Line 13"/>
            <p:cNvSpPr>
              <a:spLocks noChangeShapeType="1"/>
            </p:cNvSpPr>
            <p:nvPr/>
          </p:nvSpPr>
          <p:spPr bwMode="auto">
            <a:xfrm flipV="1">
              <a:off x="3117" y="3789"/>
              <a:ext cx="0" cy="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8" name="Line 14"/>
            <p:cNvSpPr>
              <a:spLocks noChangeShapeType="1"/>
            </p:cNvSpPr>
            <p:nvPr/>
          </p:nvSpPr>
          <p:spPr bwMode="auto">
            <a:xfrm>
              <a:off x="3117" y="2134"/>
              <a:ext cx="0" cy="2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49" name="Rectangle 15"/>
            <p:cNvSpPr>
              <a:spLocks noChangeArrowheads="1"/>
            </p:cNvSpPr>
            <p:nvPr/>
          </p:nvSpPr>
          <p:spPr bwMode="auto">
            <a:xfrm>
              <a:off x="3071" y="3817"/>
              <a:ext cx="109"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455</a:t>
              </a:r>
              <a:endParaRPr lang="en-US" sz="1350">
                <a:latin typeface="Arial" charset="0"/>
              </a:endParaRPr>
            </a:p>
          </p:txBody>
        </p:sp>
        <p:sp>
          <p:nvSpPr>
            <p:cNvPr id="257050" name="Line 16"/>
            <p:cNvSpPr>
              <a:spLocks noChangeShapeType="1"/>
            </p:cNvSpPr>
            <p:nvPr/>
          </p:nvSpPr>
          <p:spPr bwMode="auto">
            <a:xfrm flipV="1">
              <a:off x="3705" y="3789"/>
              <a:ext cx="0" cy="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1" name="Line 17"/>
            <p:cNvSpPr>
              <a:spLocks noChangeShapeType="1"/>
            </p:cNvSpPr>
            <p:nvPr/>
          </p:nvSpPr>
          <p:spPr bwMode="auto">
            <a:xfrm>
              <a:off x="3705" y="2134"/>
              <a:ext cx="0" cy="2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2" name="Rectangle 18"/>
            <p:cNvSpPr>
              <a:spLocks noChangeArrowheads="1"/>
            </p:cNvSpPr>
            <p:nvPr/>
          </p:nvSpPr>
          <p:spPr bwMode="auto">
            <a:xfrm>
              <a:off x="3660" y="3817"/>
              <a:ext cx="109"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460</a:t>
              </a:r>
              <a:endParaRPr lang="en-US" sz="1350">
                <a:latin typeface="Arial" charset="0"/>
              </a:endParaRPr>
            </a:p>
          </p:txBody>
        </p:sp>
        <p:sp>
          <p:nvSpPr>
            <p:cNvPr id="257053" name="Line 19"/>
            <p:cNvSpPr>
              <a:spLocks noChangeShapeType="1"/>
            </p:cNvSpPr>
            <p:nvPr/>
          </p:nvSpPr>
          <p:spPr bwMode="auto">
            <a:xfrm flipV="1">
              <a:off x="4291" y="3789"/>
              <a:ext cx="0" cy="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4" name="Line 20"/>
            <p:cNvSpPr>
              <a:spLocks noChangeShapeType="1"/>
            </p:cNvSpPr>
            <p:nvPr/>
          </p:nvSpPr>
          <p:spPr bwMode="auto">
            <a:xfrm>
              <a:off x="4291" y="2134"/>
              <a:ext cx="0" cy="2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5" name="Rectangle 21"/>
            <p:cNvSpPr>
              <a:spLocks noChangeArrowheads="1"/>
            </p:cNvSpPr>
            <p:nvPr/>
          </p:nvSpPr>
          <p:spPr bwMode="auto">
            <a:xfrm>
              <a:off x="4245" y="3817"/>
              <a:ext cx="109"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465</a:t>
              </a:r>
              <a:endParaRPr lang="en-US" sz="1350">
                <a:latin typeface="Arial" charset="0"/>
              </a:endParaRPr>
            </a:p>
          </p:txBody>
        </p:sp>
        <p:sp>
          <p:nvSpPr>
            <p:cNvPr id="257056" name="Line 22"/>
            <p:cNvSpPr>
              <a:spLocks noChangeShapeType="1"/>
            </p:cNvSpPr>
            <p:nvPr/>
          </p:nvSpPr>
          <p:spPr bwMode="auto">
            <a:xfrm flipV="1">
              <a:off x="4879" y="3789"/>
              <a:ext cx="0" cy="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7" name="Line 23"/>
            <p:cNvSpPr>
              <a:spLocks noChangeShapeType="1"/>
            </p:cNvSpPr>
            <p:nvPr/>
          </p:nvSpPr>
          <p:spPr bwMode="auto">
            <a:xfrm>
              <a:off x="4879" y="2134"/>
              <a:ext cx="0" cy="2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58" name="Rectangle 24"/>
            <p:cNvSpPr>
              <a:spLocks noChangeArrowheads="1"/>
            </p:cNvSpPr>
            <p:nvPr/>
          </p:nvSpPr>
          <p:spPr bwMode="auto">
            <a:xfrm>
              <a:off x="4835" y="3817"/>
              <a:ext cx="109"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470</a:t>
              </a:r>
              <a:endParaRPr lang="en-US" sz="1350">
                <a:latin typeface="Arial" charset="0"/>
              </a:endParaRPr>
            </a:p>
          </p:txBody>
        </p:sp>
        <p:sp>
          <p:nvSpPr>
            <p:cNvPr id="257059" name="Line 25"/>
            <p:cNvSpPr>
              <a:spLocks noChangeShapeType="1"/>
            </p:cNvSpPr>
            <p:nvPr/>
          </p:nvSpPr>
          <p:spPr bwMode="auto">
            <a:xfrm>
              <a:off x="2883" y="3811"/>
              <a:ext cx="2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0" name="Line 26"/>
            <p:cNvSpPr>
              <a:spLocks noChangeShapeType="1"/>
            </p:cNvSpPr>
            <p:nvPr/>
          </p:nvSpPr>
          <p:spPr bwMode="auto">
            <a:xfrm flipH="1">
              <a:off x="5092" y="3811"/>
              <a:ext cx="23"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1" name="Rectangle 27"/>
            <p:cNvSpPr>
              <a:spLocks noChangeArrowheads="1"/>
            </p:cNvSpPr>
            <p:nvPr/>
          </p:nvSpPr>
          <p:spPr bwMode="auto">
            <a:xfrm>
              <a:off x="2844" y="3778"/>
              <a:ext cx="3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0</a:t>
              </a:r>
              <a:endParaRPr lang="en-US" sz="1350">
                <a:latin typeface="Arial" charset="0"/>
              </a:endParaRPr>
            </a:p>
          </p:txBody>
        </p:sp>
        <p:sp>
          <p:nvSpPr>
            <p:cNvPr id="257062" name="Line 28"/>
            <p:cNvSpPr>
              <a:spLocks noChangeShapeType="1"/>
            </p:cNvSpPr>
            <p:nvPr/>
          </p:nvSpPr>
          <p:spPr bwMode="auto">
            <a:xfrm>
              <a:off x="2883" y="3457"/>
              <a:ext cx="2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3" name="Line 29"/>
            <p:cNvSpPr>
              <a:spLocks noChangeShapeType="1"/>
            </p:cNvSpPr>
            <p:nvPr/>
          </p:nvSpPr>
          <p:spPr bwMode="auto">
            <a:xfrm flipH="1">
              <a:off x="5092" y="3457"/>
              <a:ext cx="23"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4" name="Rectangle 30"/>
            <p:cNvSpPr>
              <a:spLocks noChangeArrowheads="1"/>
            </p:cNvSpPr>
            <p:nvPr/>
          </p:nvSpPr>
          <p:spPr bwMode="auto">
            <a:xfrm>
              <a:off x="2844" y="3426"/>
              <a:ext cx="3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2</a:t>
              </a:r>
              <a:endParaRPr lang="en-US" sz="1350">
                <a:latin typeface="Arial" charset="0"/>
              </a:endParaRPr>
            </a:p>
          </p:txBody>
        </p:sp>
        <p:sp>
          <p:nvSpPr>
            <p:cNvPr id="257065" name="Line 31"/>
            <p:cNvSpPr>
              <a:spLocks noChangeShapeType="1"/>
            </p:cNvSpPr>
            <p:nvPr/>
          </p:nvSpPr>
          <p:spPr bwMode="auto">
            <a:xfrm>
              <a:off x="2883" y="3104"/>
              <a:ext cx="2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6" name="Line 32"/>
            <p:cNvSpPr>
              <a:spLocks noChangeShapeType="1"/>
            </p:cNvSpPr>
            <p:nvPr/>
          </p:nvSpPr>
          <p:spPr bwMode="auto">
            <a:xfrm flipH="1">
              <a:off x="5092" y="3104"/>
              <a:ext cx="23"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7" name="Rectangle 33"/>
            <p:cNvSpPr>
              <a:spLocks noChangeArrowheads="1"/>
            </p:cNvSpPr>
            <p:nvPr/>
          </p:nvSpPr>
          <p:spPr bwMode="auto">
            <a:xfrm>
              <a:off x="2844" y="3072"/>
              <a:ext cx="3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4</a:t>
              </a:r>
              <a:endParaRPr lang="en-US" sz="1350">
                <a:latin typeface="Arial" charset="0"/>
              </a:endParaRPr>
            </a:p>
          </p:txBody>
        </p:sp>
        <p:sp>
          <p:nvSpPr>
            <p:cNvPr id="257068" name="Line 34"/>
            <p:cNvSpPr>
              <a:spLocks noChangeShapeType="1"/>
            </p:cNvSpPr>
            <p:nvPr/>
          </p:nvSpPr>
          <p:spPr bwMode="auto">
            <a:xfrm>
              <a:off x="2883" y="2751"/>
              <a:ext cx="2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69" name="Line 35"/>
            <p:cNvSpPr>
              <a:spLocks noChangeShapeType="1"/>
            </p:cNvSpPr>
            <p:nvPr/>
          </p:nvSpPr>
          <p:spPr bwMode="auto">
            <a:xfrm flipH="1">
              <a:off x="5092" y="2751"/>
              <a:ext cx="23"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0" name="Rectangle 36"/>
            <p:cNvSpPr>
              <a:spLocks noChangeArrowheads="1"/>
            </p:cNvSpPr>
            <p:nvPr/>
          </p:nvSpPr>
          <p:spPr bwMode="auto">
            <a:xfrm>
              <a:off x="2844" y="2719"/>
              <a:ext cx="3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6</a:t>
              </a:r>
              <a:endParaRPr lang="en-US" sz="1350">
                <a:latin typeface="Arial" charset="0"/>
              </a:endParaRPr>
            </a:p>
          </p:txBody>
        </p:sp>
        <p:sp>
          <p:nvSpPr>
            <p:cNvPr id="257071" name="Line 37"/>
            <p:cNvSpPr>
              <a:spLocks noChangeShapeType="1"/>
            </p:cNvSpPr>
            <p:nvPr/>
          </p:nvSpPr>
          <p:spPr bwMode="auto">
            <a:xfrm>
              <a:off x="2883" y="2398"/>
              <a:ext cx="2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2" name="Line 38"/>
            <p:cNvSpPr>
              <a:spLocks noChangeShapeType="1"/>
            </p:cNvSpPr>
            <p:nvPr/>
          </p:nvSpPr>
          <p:spPr bwMode="auto">
            <a:xfrm flipH="1">
              <a:off x="5092" y="2398"/>
              <a:ext cx="23"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3" name="Rectangle 39"/>
            <p:cNvSpPr>
              <a:spLocks noChangeArrowheads="1"/>
            </p:cNvSpPr>
            <p:nvPr/>
          </p:nvSpPr>
          <p:spPr bwMode="auto">
            <a:xfrm>
              <a:off x="2844" y="2367"/>
              <a:ext cx="36"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600">
                  <a:solidFill>
                    <a:srgbClr val="000000"/>
                  </a:solidFill>
                  <a:latin typeface="Helvetica" charset="0"/>
                </a:rPr>
                <a:t>8</a:t>
              </a:r>
              <a:endParaRPr lang="en-US" sz="1350">
                <a:latin typeface="Arial" charset="0"/>
              </a:endParaRPr>
            </a:p>
          </p:txBody>
        </p:sp>
        <p:sp>
          <p:nvSpPr>
            <p:cNvPr id="257074" name="Line 40"/>
            <p:cNvSpPr>
              <a:spLocks noChangeShapeType="1"/>
            </p:cNvSpPr>
            <p:nvPr/>
          </p:nvSpPr>
          <p:spPr bwMode="auto">
            <a:xfrm>
              <a:off x="2883" y="2134"/>
              <a:ext cx="223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5" name="Line 41"/>
            <p:cNvSpPr>
              <a:spLocks noChangeShapeType="1"/>
            </p:cNvSpPr>
            <p:nvPr/>
          </p:nvSpPr>
          <p:spPr bwMode="auto">
            <a:xfrm>
              <a:off x="2883" y="3811"/>
              <a:ext cx="2232" cy="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6" name="Line 42"/>
            <p:cNvSpPr>
              <a:spLocks noChangeShapeType="1"/>
            </p:cNvSpPr>
            <p:nvPr/>
          </p:nvSpPr>
          <p:spPr bwMode="auto">
            <a:xfrm flipV="1">
              <a:off x="5115" y="2134"/>
              <a:ext cx="0" cy="167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7" name="Line 43"/>
            <p:cNvSpPr>
              <a:spLocks noChangeShapeType="1"/>
            </p:cNvSpPr>
            <p:nvPr/>
          </p:nvSpPr>
          <p:spPr bwMode="auto">
            <a:xfrm flipV="1">
              <a:off x="2883" y="2134"/>
              <a:ext cx="0" cy="167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57078" name="Freeform 44"/>
            <p:cNvSpPr>
              <a:spLocks/>
            </p:cNvSpPr>
            <p:nvPr/>
          </p:nvSpPr>
          <p:spPr bwMode="auto">
            <a:xfrm>
              <a:off x="2883" y="2170"/>
              <a:ext cx="2233" cy="934"/>
            </a:xfrm>
            <a:custGeom>
              <a:avLst/>
              <a:gdLst>
                <a:gd name="T0" fmla="*/ 76 w 2570"/>
                <a:gd name="T1" fmla="*/ 614 h 1074"/>
                <a:gd name="T2" fmla="*/ 108 w 2570"/>
                <a:gd name="T3" fmla="*/ 613 h 1074"/>
                <a:gd name="T4" fmla="*/ 138 w 2570"/>
                <a:gd name="T5" fmla="*/ 612 h 1074"/>
                <a:gd name="T6" fmla="*/ 169 w 2570"/>
                <a:gd name="T7" fmla="*/ 610 h 1074"/>
                <a:gd name="T8" fmla="*/ 200 w 2570"/>
                <a:gd name="T9" fmla="*/ 609 h 1074"/>
                <a:gd name="T10" fmla="*/ 230 w 2570"/>
                <a:gd name="T11" fmla="*/ 605 h 1074"/>
                <a:gd name="T12" fmla="*/ 262 w 2570"/>
                <a:gd name="T13" fmla="*/ 584 h 1074"/>
                <a:gd name="T14" fmla="*/ 293 w 2570"/>
                <a:gd name="T15" fmla="*/ 574 h 1074"/>
                <a:gd name="T16" fmla="*/ 324 w 2570"/>
                <a:gd name="T17" fmla="*/ 543 h 1074"/>
                <a:gd name="T18" fmla="*/ 354 w 2570"/>
                <a:gd name="T19" fmla="*/ 502 h 1074"/>
                <a:gd name="T20" fmla="*/ 384 w 2570"/>
                <a:gd name="T21" fmla="*/ 279 h 1074"/>
                <a:gd name="T22" fmla="*/ 415 w 2570"/>
                <a:gd name="T23" fmla="*/ 472 h 1074"/>
                <a:gd name="T24" fmla="*/ 446 w 2570"/>
                <a:gd name="T25" fmla="*/ 439 h 1074"/>
                <a:gd name="T26" fmla="*/ 476 w 2570"/>
                <a:gd name="T27" fmla="*/ 294 h 1074"/>
                <a:gd name="T28" fmla="*/ 508 w 2570"/>
                <a:gd name="T29" fmla="*/ 183 h 1074"/>
                <a:gd name="T30" fmla="*/ 539 w 2570"/>
                <a:gd name="T31" fmla="*/ 211 h 1074"/>
                <a:gd name="T32" fmla="*/ 569 w 2570"/>
                <a:gd name="T33" fmla="*/ 264 h 1074"/>
                <a:gd name="T34" fmla="*/ 600 w 2570"/>
                <a:gd name="T35" fmla="*/ 357 h 1074"/>
                <a:gd name="T36" fmla="*/ 631 w 2570"/>
                <a:gd name="T37" fmla="*/ 445 h 1074"/>
                <a:gd name="T38" fmla="*/ 661 w 2570"/>
                <a:gd name="T39" fmla="*/ 481 h 1074"/>
                <a:gd name="T40" fmla="*/ 693 w 2570"/>
                <a:gd name="T41" fmla="*/ 476 h 1074"/>
                <a:gd name="T42" fmla="*/ 723 w 2570"/>
                <a:gd name="T43" fmla="*/ 431 h 1074"/>
                <a:gd name="T44" fmla="*/ 754 w 2570"/>
                <a:gd name="T45" fmla="*/ 345 h 1074"/>
                <a:gd name="T46" fmla="*/ 785 w 2570"/>
                <a:gd name="T47" fmla="*/ 227 h 1074"/>
                <a:gd name="T48" fmla="*/ 815 w 2570"/>
                <a:gd name="T49" fmla="*/ 222 h 1074"/>
                <a:gd name="T50" fmla="*/ 846 w 2570"/>
                <a:gd name="T51" fmla="*/ 250 h 1074"/>
                <a:gd name="T52" fmla="*/ 878 w 2570"/>
                <a:gd name="T53" fmla="*/ 190 h 1074"/>
                <a:gd name="T54" fmla="*/ 909 w 2570"/>
                <a:gd name="T55" fmla="*/ 63 h 1074"/>
                <a:gd name="T56" fmla="*/ 939 w 2570"/>
                <a:gd name="T57" fmla="*/ 0 h 1074"/>
                <a:gd name="T58" fmla="*/ 971 w 2570"/>
                <a:gd name="T59" fmla="*/ 66 h 1074"/>
                <a:gd name="T60" fmla="*/ 1001 w 2570"/>
                <a:gd name="T61" fmla="*/ 189 h 1074"/>
                <a:gd name="T62" fmla="*/ 1031 w 2570"/>
                <a:gd name="T63" fmla="*/ 283 h 1074"/>
                <a:gd name="T64" fmla="*/ 1063 w 2570"/>
                <a:gd name="T65" fmla="*/ 370 h 1074"/>
                <a:gd name="T66" fmla="*/ 1093 w 2570"/>
                <a:gd name="T67" fmla="*/ 424 h 1074"/>
                <a:gd name="T68" fmla="*/ 1124 w 2570"/>
                <a:gd name="T69" fmla="*/ 456 h 1074"/>
                <a:gd name="T70" fmla="*/ 1155 w 2570"/>
                <a:gd name="T71" fmla="*/ 473 h 1074"/>
                <a:gd name="T72" fmla="*/ 1185 w 2570"/>
                <a:gd name="T73" fmla="*/ 484 h 1074"/>
                <a:gd name="T74" fmla="*/ 1216 w 2570"/>
                <a:gd name="T75" fmla="*/ 490 h 1074"/>
                <a:gd name="T76" fmla="*/ 1247 w 2570"/>
                <a:gd name="T77" fmla="*/ 490 h 1074"/>
                <a:gd name="T78" fmla="*/ 1278 w 2570"/>
                <a:gd name="T79" fmla="*/ 490 h 1074"/>
                <a:gd name="T80" fmla="*/ 1309 w 2570"/>
                <a:gd name="T81" fmla="*/ 486 h 1074"/>
                <a:gd name="T82" fmla="*/ 1465 w 2570"/>
                <a:gd name="T83" fmla="*/ 491 h 10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570" h="1074">
                  <a:moveTo>
                    <a:pt x="0" y="1074"/>
                  </a:moveTo>
                  <a:lnTo>
                    <a:pt x="134" y="1074"/>
                  </a:lnTo>
                  <a:lnTo>
                    <a:pt x="162" y="1074"/>
                  </a:lnTo>
                  <a:lnTo>
                    <a:pt x="190" y="1072"/>
                  </a:lnTo>
                  <a:lnTo>
                    <a:pt x="215" y="1072"/>
                  </a:lnTo>
                  <a:lnTo>
                    <a:pt x="243" y="1070"/>
                  </a:lnTo>
                  <a:lnTo>
                    <a:pt x="269" y="1067"/>
                  </a:lnTo>
                  <a:lnTo>
                    <a:pt x="297" y="1067"/>
                  </a:lnTo>
                  <a:lnTo>
                    <a:pt x="323" y="1063"/>
                  </a:lnTo>
                  <a:lnTo>
                    <a:pt x="351" y="1065"/>
                  </a:lnTo>
                  <a:lnTo>
                    <a:pt x="379" y="1065"/>
                  </a:lnTo>
                  <a:lnTo>
                    <a:pt x="404" y="1058"/>
                  </a:lnTo>
                  <a:lnTo>
                    <a:pt x="432" y="1042"/>
                  </a:lnTo>
                  <a:lnTo>
                    <a:pt x="458" y="1021"/>
                  </a:lnTo>
                  <a:lnTo>
                    <a:pt x="486" y="1014"/>
                  </a:lnTo>
                  <a:lnTo>
                    <a:pt x="514" y="1004"/>
                  </a:lnTo>
                  <a:lnTo>
                    <a:pt x="540" y="983"/>
                  </a:lnTo>
                  <a:lnTo>
                    <a:pt x="568" y="948"/>
                  </a:lnTo>
                  <a:lnTo>
                    <a:pt x="593" y="932"/>
                  </a:lnTo>
                  <a:lnTo>
                    <a:pt x="621" y="876"/>
                  </a:lnTo>
                  <a:lnTo>
                    <a:pt x="647" y="659"/>
                  </a:lnTo>
                  <a:lnTo>
                    <a:pt x="675" y="488"/>
                  </a:lnTo>
                  <a:lnTo>
                    <a:pt x="703" y="654"/>
                  </a:lnTo>
                  <a:lnTo>
                    <a:pt x="729" y="824"/>
                  </a:lnTo>
                  <a:lnTo>
                    <a:pt x="757" y="831"/>
                  </a:lnTo>
                  <a:lnTo>
                    <a:pt x="782" y="768"/>
                  </a:lnTo>
                  <a:lnTo>
                    <a:pt x="810" y="656"/>
                  </a:lnTo>
                  <a:lnTo>
                    <a:pt x="836" y="514"/>
                  </a:lnTo>
                  <a:lnTo>
                    <a:pt x="864" y="376"/>
                  </a:lnTo>
                  <a:lnTo>
                    <a:pt x="892" y="320"/>
                  </a:lnTo>
                  <a:lnTo>
                    <a:pt x="918" y="334"/>
                  </a:lnTo>
                  <a:lnTo>
                    <a:pt x="946" y="369"/>
                  </a:lnTo>
                  <a:lnTo>
                    <a:pt x="971" y="411"/>
                  </a:lnTo>
                  <a:lnTo>
                    <a:pt x="999" y="463"/>
                  </a:lnTo>
                  <a:lnTo>
                    <a:pt x="1027" y="540"/>
                  </a:lnTo>
                  <a:lnTo>
                    <a:pt x="1053" y="624"/>
                  </a:lnTo>
                  <a:lnTo>
                    <a:pt x="1081" y="715"/>
                  </a:lnTo>
                  <a:lnTo>
                    <a:pt x="1107" y="778"/>
                  </a:lnTo>
                  <a:lnTo>
                    <a:pt x="1135" y="820"/>
                  </a:lnTo>
                  <a:lnTo>
                    <a:pt x="1160" y="841"/>
                  </a:lnTo>
                  <a:lnTo>
                    <a:pt x="1188" y="843"/>
                  </a:lnTo>
                  <a:lnTo>
                    <a:pt x="1216" y="831"/>
                  </a:lnTo>
                  <a:lnTo>
                    <a:pt x="1242" y="808"/>
                  </a:lnTo>
                  <a:lnTo>
                    <a:pt x="1270" y="754"/>
                  </a:lnTo>
                  <a:lnTo>
                    <a:pt x="1296" y="691"/>
                  </a:lnTo>
                  <a:lnTo>
                    <a:pt x="1324" y="603"/>
                  </a:lnTo>
                  <a:lnTo>
                    <a:pt x="1350" y="498"/>
                  </a:lnTo>
                  <a:lnTo>
                    <a:pt x="1378" y="397"/>
                  </a:lnTo>
                  <a:lnTo>
                    <a:pt x="1406" y="362"/>
                  </a:lnTo>
                  <a:lnTo>
                    <a:pt x="1431" y="388"/>
                  </a:lnTo>
                  <a:lnTo>
                    <a:pt x="1459" y="435"/>
                  </a:lnTo>
                  <a:lnTo>
                    <a:pt x="1485" y="437"/>
                  </a:lnTo>
                  <a:lnTo>
                    <a:pt x="1513" y="400"/>
                  </a:lnTo>
                  <a:lnTo>
                    <a:pt x="1539" y="332"/>
                  </a:lnTo>
                  <a:lnTo>
                    <a:pt x="1567" y="220"/>
                  </a:lnTo>
                  <a:lnTo>
                    <a:pt x="1595" y="112"/>
                  </a:lnTo>
                  <a:lnTo>
                    <a:pt x="1620" y="26"/>
                  </a:lnTo>
                  <a:lnTo>
                    <a:pt x="1648" y="0"/>
                  </a:lnTo>
                  <a:lnTo>
                    <a:pt x="1674" y="31"/>
                  </a:lnTo>
                  <a:lnTo>
                    <a:pt x="1702" y="115"/>
                  </a:lnTo>
                  <a:lnTo>
                    <a:pt x="1730" y="222"/>
                  </a:lnTo>
                  <a:lnTo>
                    <a:pt x="1756" y="330"/>
                  </a:lnTo>
                  <a:lnTo>
                    <a:pt x="1784" y="423"/>
                  </a:lnTo>
                  <a:lnTo>
                    <a:pt x="1809" y="495"/>
                  </a:lnTo>
                  <a:lnTo>
                    <a:pt x="1837" y="586"/>
                  </a:lnTo>
                  <a:lnTo>
                    <a:pt x="1863" y="649"/>
                  </a:lnTo>
                  <a:lnTo>
                    <a:pt x="1891" y="698"/>
                  </a:lnTo>
                  <a:lnTo>
                    <a:pt x="1919" y="740"/>
                  </a:lnTo>
                  <a:lnTo>
                    <a:pt x="1945" y="773"/>
                  </a:lnTo>
                  <a:lnTo>
                    <a:pt x="1973" y="796"/>
                  </a:lnTo>
                  <a:lnTo>
                    <a:pt x="1998" y="813"/>
                  </a:lnTo>
                  <a:lnTo>
                    <a:pt x="2026" y="827"/>
                  </a:lnTo>
                  <a:lnTo>
                    <a:pt x="2052" y="841"/>
                  </a:lnTo>
                  <a:lnTo>
                    <a:pt x="2080" y="845"/>
                  </a:lnTo>
                  <a:lnTo>
                    <a:pt x="2108" y="852"/>
                  </a:lnTo>
                  <a:lnTo>
                    <a:pt x="2134" y="855"/>
                  </a:lnTo>
                  <a:lnTo>
                    <a:pt x="2162" y="855"/>
                  </a:lnTo>
                  <a:lnTo>
                    <a:pt x="2187" y="855"/>
                  </a:lnTo>
                  <a:lnTo>
                    <a:pt x="2215" y="855"/>
                  </a:lnTo>
                  <a:lnTo>
                    <a:pt x="2243" y="857"/>
                  </a:lnTo>
                  <a:lnTo>
                    <a:pt x="2269" y="855"/>
                  </a:lnTo>
                  <a:lnTo>
                    <a:pt x="2297" y="850"/>
                  </a:lnTo>
                  <a:lnTo>
                    <a:pt x="2433" y="852"/>
                  </a:lnTo>
                  <a:lnTo>
                    <a:pt x="2570" y="859"/>
                  </a:lnTo>
                </a:path>
              </a:pathLst>
            </a:custGeom>
            <a:noFill/>
            <a:ln w="28575" cap="flat" cmpd="sng">
              <a:solidFill>
                <a:srgbClr val="00FF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79" name="Rectangle 45"/>
            <p:cNvSpPr>
              <a:spLocks noChangeArrowheads="1"/>
            </p:cNvSpPr>
            <p:nvPr/>
          </p:nvSpPr>
          <p:spPr bwMode="auto">
            <a:xfrm>
              <a:off x="3589" y="3920"/>
              <a:ext cx="1018" cy="1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1200" dirty="0">
                  <a:solidFill>
                    <a:srgbClr val="000000"/>
                  </a:solidFill>
                  <a:latin typeface="Helvetica" charset="0"/>
                </a:rPr>
                <a:t>X-ray energy (eV)</a:t>
              </a:r>
              <a:endParaRPr lang="en-US" sz="1200" dirty="0">
                <a:latin typeface="Arial" charset="0"/>
              </a:endParaRPr>
            </a:p>
          </p:txBody>
        </p:sp>
        <p:sp>
          <p:nvSpPr>
            <p:cNvPr id="257080" name="Rectangle 46"/>
            <p:cNvSpPr>
              <a:spLocks noChangeArrowheads="1"/>
            </p:cNvSpPr>
            <p:nvPr/>
          </p:nvSpPr>
          <p:spPr bwMode="auto">
            <a:xfrm rot="16200000">
              <a:off x="2390" y="2800"/>
              <a:ext cx="716"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900">
                  <a:solidFill>
                    <a:srgbClr val="000000"/>
                  </a:solidFill>
                  <a:latin typeface="Helvetica" charset="0"/>
                </a:rPr>
                <a:t>Absorption (a.u.)</a:t>
              </a:r>
              <a:endParaRPr lang="en-US" sz="900">
                <a:latin typeface="Arial" charset="0"/>
              </a:endParaRPr>
            </a:p>
          </p:txBody>
        </p:sp>
        <p:sp>
          <p:nvSpPr>
            <p:cNvPr id="257081" name="Freeform 47"/>
            <p:cNvSpPr>
              <a:spLocks/>
            </p:cNvSpPr>
            <p:nvPr/>
          </p:nvSpPr>
          <p:spPr bwMode="auto">
            <a:xfrm>
              <a:off x="2883" y="2662"/>
              <a:ext cx="1491" cy="795"/>
            </a:xfrm>
            <a:custGeom>
              <a:avLst/>
              <a:gdLst>
                <a:gd name="T0" fmla="*/ 15 w 1716"/>
                <a:gd name="T1" fmla="*/ 521 h 915"/>
                <a:gd name="T2" fmla="*/ 37 w 1716"/>
                <a:gd name="T3" fmla="*/ 520 h 915"/>
                <a:gd name="T4" fmla="*/ 62 w 1716"/>
                <a:gd name="T5" fmla="*/ 520 h 915"/>
                <a:gd name="T6" fmla="*/ 84 w 1716"/>
                <a:gd name="T7" fmla="*/ 520 h 915"/>
                <a:gd name="T8" fmla="*/ 108 w 1716"/>
                <a:gd name="T9" fmla="*/ 520 h 915"/>
                <a:gd name="T10" fmla="*/ 130 w 1716"/>
                <a:gd name="T11" fmla="*/ 520 h 915"/>
                <a:gd name="T12" fmla="*/ 153 w 1716"/>
                <a:gd name="T13" fmla="*/ 518 h 915"/>
                <a:gd name="T14" fmla="*/ 177 w 1716"/>
                <a:gd name="T15" fmla="*/ 518 h 915"/>
                <a:gd name="T16" fmla="*/ 200 w 1716"/>
                <a:gd name="T17" fmla="*/ 515 h 915"/>
                <a:gd name="T18" fmla="*/ 222 w 1716"/>
                <a:gd name="T19" fmla="*/ 509 h 915"/>
                <a:gd name="T20" fmla="*/ 246 w 1716"/>
                <a:gd name="T21" fmla="*/ 493 h 915"/>
                <a:gd name="T22" fmla="*/ 268 w 1716"/>
                <a:gd name="T23" fmla="*/ 492 h 915"/>
                <a:gd name="T24" fmla="*/ 293 w 1716"/>
                <a:gd name="T25" fmla="*/ 480 h 915"/>
                <a:gd name="T26" fmla="*/ 315 w 1716"/>
                <a:gd name="T27" fmla="*/ 460 h 915"/>
                <a:gd name="T28" fmla="*/ 337 w 1716"/>
                <a:gd name="T29" fmla="*/ 441 h 915"/>
                <a:gd name="T30" fmla="*/ 362 w 1716"/>
                <a:gd name="T31" fmla="*/ 252 h 915"/>
                <a:gd name="T32" fmla="*/ 384 w 1716"/>
                <a:gd name="T33" fmla="*/ 222 h 915"/>
                <a:gd name="T34" fmla="*/ 408 w 1716"/>
                <a:gd name="T35" fmla="*/ 415 h 915"/>
                <a:gd name="T36" fmla="*/ 432 w 1716"/>
                <a:gd name="T37" fmla="*/ 426 h 915"/>
                <a:gd name="T38" fmla="*/ 454 w 1716"/>
                <a:gd name="T39" fmla="*/ 383 h 915"/>
                <a:gd name="T40" fmla="*/ 476 w 1716"/>
                <a:gd name="T41" fmla="*/ 276 h 915"/>
                <a:gd name="T42" fmla="*/ 500 w 1716"/>
                <a:gd name="T43" fmla="*/ 172 h 915"/>
                <a:gd name="T44" fmla="*/ 523 w 1716"/>
                <a:gd name="T45" fmla="*/ 187 h 915"/>
                <a:gd name="T46" fmla="*/ 547 w 1716"/>
                <a:gd name="T47" fmla="*/ 207 h 915"/>
                <a:gd name="T48" fmla="*/ 569 w 1716"/>
                <a:gd name="T49" fmla="*/ 207 h 915"/>
                <a:gd name="T50" fmla="*/ 593 w 1716"/>
                <a:gd name="T51" fmla="*/ 237 h 915"/>
                <a:gd name="T52" fmla="*/ 616 w 1716"/>
                <a:gd name="T53" fmla="*/ 310 h 915"/>
                <a:gd name="T54" fmla="*/ 639 w 1716"/>
                <a:gd name="T55" fmla="*/ 376 h 915"/>
                <a:gd name="T56" fmla="*/ 661 w 1716"/>
                <a:gd name="T57" fmla="*/ 402 h 915"/>
                <a:gd name="T58" fmla="*/ 685 w 1716"/>
                <a:gd name="T59" fmla="*/ 397 h 915"/>
                <a:gd name="T60" fmla="*/ 708 w 1716"/>
                <a:gd name="T61" fmla="*/ 374 h 915"/>
                <a:gd name="T62" fmla="*/ 732 w 1716"/>
                <a:gd name="T63" fmla="*/ 317 h 915"/>
                <a:gd name="T64" fmla="*/ 754 w 1716"/>
                <a:gd name="T65" fmla="*/ 228 h 915"/>
                <a:gd name="T66" fmla="*/ 778 w 1716"/>
                <a:gd name="T67" fmla="*/ 119 h 915"/>
                <a:gd name="T68" fmla="*/ 802 w 1716"/>
                <a:gd name="T69" fmla="*/ 135 h 915"/>
                <a:gd name="T70" fmla="*/ 824 w 1716"/>
                <a:gd name="T71" fmla="*/ 210 h 915"/>
                <a:gd name="T72" fmla="*/ 846 w 1716"/>
                <a:gd name="T73" fmla="*/ 244 h 915"/>
                <a:gd name="T74" fmla="*/ 871 w 1716"/>
                <a:gd name="T75" fmla="*/ 215 h 915"/>
                <a:gd name="T76" fmla="*/ 893 w 1716"/>
                <a:gd name="T77" fmla="*/ 140 h 915"/>
                <a:gd name="T78" fmla="*/ 915 w 1716"/>
                <a:gd name="T79" fmla="*/ 63 h 915"/>
                <a:gd name="T80" fmla="*/ 939 w 1716"/>
                <a:gd name="T81" fmla="*/ 3 h 915"/>
                <a:gd name="T82" fmla="*/ 963 w 1716"/>
                <a:gd name="T83" fmla="*/ 15 h 9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16" h="915">
                  <a:moveTo>
                    <a:pt x="0" y="915"/>
                  </a:moveTo>
                  <a:lnTo>
                    <a:pt x="12" y="915"/>
                  </a:lnTo>
                  <a:lnTo>
                    <a:pt x="26" y="915"/>
                  </a:lnTo>
                  <a:lnTo>
                    <a:pt x="40" y="913"/>
                  </a:lnTo>
                  <a:lnTo>
                    <a:pt x="54" y="913"/>
                  </a:lnTo>
                  <a:lnTo>
                    <a:pt x="66" y="913"/>
                  </a:lnTo>
                  <a:lnTo>
                    <a:pt x="80" y="915"/>
                  </a:lnTo>
                  <a:lnTo>
                    <a:pt x="94" y="915"/>
                  </a:lnTo>
                  <a:lnTo>
                    <a:pt x="108" y="911"/>
                  </a:lnTo>
                  <a:lnTo>
                    <a:pt x="122" y="915"/>
                  </a:lnTo>
                  <a:lnTo>
                    <a:pt x="134" y="913"/>
                  </a:lnTo>
                  <a:lnTo>
                    <a:pt x="148" y="911"/>
                  </a:lnTo>
                  <a:lnTo>
                    <a:pt x="162" y="911"/>
                  </a:lnTo>
                  <a:lnTo>
                    <a:pt x="176" y="911"/>
                  </a:lnTo>
                  <a:lnTo>
                    <a:pt x="190" y="913"/>
                  </a:lnTo>
                  <a:lnTo>
                    <a:pt x="201" y="913"/>
                  </a:lnTo>
                  <a:lnTo>
                    <a:pt x="215" y="911"/>
                  </a:lnTo>
                  <a:lnTo>
                    <a:pt x="229" y="911"/>
                  </a:lnTo>
                  <a:lnTo>
                    <a:pt x="243" y="911"/>
                  </a:lnTo>
                  <a:lnTo>
                    <a:pt x="255" y="908"/>
                  </a:lnTo>
                  <a:lnTo>
                    <a:pt x="269" y="908"/>
                  </a:lnTo>
                  <a:lnTo>
                    <a:pt x="283" y="906"/>
                  </a:lnTo>
                  <a:lnTo>
                    <a:pt x="297" y="908"/>
                  </a:lnTo>
                  <a:lnTo>
                    <a:pt x="311" y="908"/>
                  </a:lnTo>
                  <a:lnTo>
                    <a:pt x="323" y="906"/>
                  </a:lnTo>
                  <a:lnTo>
                    <a:pt x="337" y="906"/>
                  </a:lnTo>
                  <a:lnTo>
                    <a:pt x="351" y="904"/>
                  </a:lnTo>
                  <a:lnTo>
                    <a:pt x="365" y="901"/>
                  </a:lnTo>
                  <a:lnTo>
                    <a:pt x="379" y="899"/>
                  </a:lnTo>
                  <a:lnTo>
                    <a:pt x="390" y="894"/>
                  </a:lnTo>
                  <a:lnTo>
                    <a:pt x="404" y="890"/>
                  </a:lnTo>
                  <a:lnTo>
                    <a:pt x="418" y="880"/>
                  </a:lnTo>
                  <a:lnTo>
                    <a:pt x="432" y="866"/>
                  </a:lnTo>
                  <a:lnTo>
                    <a:pt x="446" y="859"/>
                  </a:lnTo>
                  <a:lnTo>
                    <a:pt x="458" y="859"/>
                  </a:lnTo>
                  <a:lnTo>
                    <a:pt x="472" y="862"/>
                  </a:lnTo>
                  <a:lnTo>
                    <a:pt x="486" y="859"/>
                  </a:lnTo>
                  <a:lnTo>
                    <a:pt x="500" y="855"/>
                  </a:lnTo>
                  <a:lnTo>
                    <a:pt x="514" y="843"/>
                  </a:lnTo>
                  <a:lnTo>
                    <a:pt x="526" y="822"/>
                  </a:lnTo>
                  <a:lnTo>
                    <a:pt x="540" y="813"/>
                  </a:lnTo>
                  <a:lnTo>
                    <a:pt x="554" y="808"/>
                  </a:lnTo>
                  <a:lnTo>
                    <a:pt x="568" y="808"/>
                  </a:lnTo>
                  <a:lnTo>
                    <a:pt x="579" y="799"/>
                  </a:lnTo>
                  <a:lnTo>
                    <a:pt x="593" y="773"/>
                  </a:lnTo>
                  <a:lnTo>
                    <a:pt x="607" y="717"/>
                  </a:lnTo>
                  <a:lnTo>
                    <a:pt x="621" y="612"/>
                  </a:lnTo>
                  <a:lnTo>
                    <a:pt x="635" y="442"/>
                  </a:lnTo>
                  <a:lnTo>
                    <a:pt x="647" y="262"/>
                  </a:lnTo>
                  <a:lnTo>
                    <a:pt x="661" y="215"/>
                  </a:lnTo>
                  <a:lnTo>
                    <a:pt x="675" y="390"/>
                  </a:lnTo>
                  <a:lnTo>
                    <a:pt x="689" y="526"/>
                  </a:lnTo>
                  <a:lnTo>
                    <a:pt x="703" y="668"/>
                  </a:lnTo>
                  <a:lnTo>
                    <a:pt x="715" y="729"/>
                  </a:lnTo>
                  <a:lnTo>
                    <a:pt x="729" y="750"/>
                  </a:lnTo>
                  <a:lnTo>
                    <a:pt x="743" y="754"/>
                  </a:lnTo>
                  <a:lnTo>
                    <a:pt x="757" y="747"/>
                  </a:lnTo>
                  <a:lnTo>
                    <a:pt x="768" y="733"/>
                  </a:lnTo>
                  <a:lnTo>
                    <a:pt x="782" y="703"/>
                  </a:lnTo>
                  <a:lnTo>
                    <a:pt x="796" y="673"/>
                  </a:lnTo>
                  <a:lnTo>
                    <a:pt x="810" y="617"/>
                  </a:lnTo>
                  <a:lnTo>
                    <a:pt x="824" y="554"/>
                  </a:lnTo>
                  <a:lnTo>
                    <a:pt x="836" y="484"/>
                  </a:lnTo>
                  <a:lnTo>
                    <a:pt x="850" y="418"/>
                  </a:lnTo>
                  <a:lnTo>
                    <a:pt x="864" y="346"/>
                  </a:lnTo>
                  <a:lnTo>
                    <a:pt x="878" y="301"/>
                  </a:lnTo>
                  <a:lnTo>
                    <a:pt x="892" y="287"/>
                  </a:lnTo>
                  <a:lnTo>
                    <a:pt x="904" y="301"/>
                  </a:lnTo>
                  <a:lnTo>
                    <a:pt x="918" y="329"/>
                  </a:lnTo>
                  <a:lnTo>
                    <a:pt x="932" y="341"/>
                  </a:lnTo>
                  <a:lnTo>
                    <a:pt x="946" y="357"/>
                  </a:lnTo>
                  <a:lnTo>
                    <a:pt x="960" y="362"/>
                  </a:lnTo>
                  <a:lnTo>
                    <a:pt x="971" y="362"/>
                  </a:lnTo>
                  <a:lnTo>
                    <a:pt x="985" y="360"/>
                  </a:lnTo>
                  <a:lnTo>
                    <a:pt x="999" y="362"/>
                  </a:lnTo>
                  <a:lnTo>
                    <a:pt x="1013" y="374"/>
                  </a:lnTo>
                  <a:lnTo>
                    <a:pt x="1027" y="388"/>
                  </a:lnTo>
                  <a:lnTo>
                    <a:pt x="1039" y="416"/>
                  </a:lnTo>
                  <a:lnTo>
                    <a:pt x="1053" y="460"/>
                  </a:lnTo>
                  <a:lnTo>
                    <a:pt x="1067" y="502"/>
                  </a:lnTo>
                  <a:lnTo>
                    <a:pt x="1081" y="544"/>
                  </a:lnTo>
                  <a:lnTo>
                    <a:pt x="1093" y="582"/>
                  </a:lnTo>
                  <a:lnTo>
                    <a:pt x="1107" y="628"/>
                  </a:lnTo>
                  <a:lnTo>
                    <a:pt x="1121" y="659"/>
                  </a:lnTo>
                  <a:lnTo>
                    <a:pt x="1135" y="682"/>
                  </a:lnTo>
                  <a:lnTo>
                    <a:pt x="1149" y="696"/>
                  </a:lnTo>
                  <a:lnTo>
                    <a:pt x="1160" y="705"/>
                  </a:lnTo>
                  <a:lnTo>
                    <a:pt x="1174" y="705"/>
                  </a:lnTo>
                  <a:lnTo>
                    <a:pt x="1188" y="705"/>
                  </a:lnTo>
                  <a:lnTo>
                    <a:pt x="1202" y="696"/>
                  </a:lnTo>
                  <a:lnTo>
                    <a:pt x="1216" y="687"/>
                  </a:lnTo>
                  <a:lnTo>
                    <a:pt x="1228" y="666"/>
                  </a:lnTo>
                  <a:lnTo>
                    <a:pt x="1242" y="656"/>
                  </a:lnTo>
                  <a:lnTo>
                    <a:pt x="1256" y="621"/>
                  </a:lnTo>
                  <a:lnTo>
                    <a:pt x="1270" y="600"/>
                  </a:lnTo>
                  <a:lnTo>
                    <a:pt x="1284" y="556"/>
                  </a:lnTo>
                  <a:lnTo>
                    <a:pt x="1296" y="519"/>
                  </a:lnTo>
                  <a:lnTo>
                    <a:pt x="1310" y="453"/>
                  </a:lnTo>
                  <a:lnTo>
                    <a:pt x="1324" y="400"/>
                  </a:lnTo>
                  <a:lnTo>
                    <a:pt x="1338" y="325"/>
                  </a:lnTo>
                  <a:lnTo>
                    <a:pt x="1350" y="266"/>
                  </a:lnTo>
                  <a:lnTo>
                    <a:pt x="1364" y="210"/>
                  </a:lnTo>
                  <a:lnTo>
                    <a:pt x="1378" y="194"/>
                  </a:lnTo>
                  <a:lnTo>
                    <a:pt x="1392" y="206"/>
                  </a:lnTo>
                  <a:lnTo>
                    <a:pt x="1406" y="236"/>
                  </a:lnTo>
                  <a:lnTo>
                    <a:pt x="1417" y="290"/>
                  </a:lnTo>
                  <a:lnTo>
                    <a:pt x="1431" y="334"/>
                  </a:lnTo>
                  <a:lnTo>
                    <a:pt x="1445" y="369"/>
                  </a:lnTo>
                  <a:lnTo>
                    <a:pt x="1459" y="411"/>
                  </a:lnTo>
                  <a:lnTo>
                    <a:pt x="1473" y="421"/>
                  </a:lnTo>
                  <a:lnTo>
                    <a:pt x="1485" y="428"/>
                  </a:lnTo>
                  <a:lnTo>
                    <a:pt x="1499" y="421"/>
                  </a:lnTo>
                  <a:lnTo>
                    <a:pt x="1513" y="400"/>
                  </a:lnTo>
                  <a:lnTo>
                    <a:pt x="1527" y="378"/>
                  </a:lnTo>
                  <a:lnTo>
                    <a:pt x="1539" y="334"/>
                  </a:lnTo>
                  <a:lnTo>
                    <a:pt x="1553" y="304"/>
                  </a:lnTo>
                  <a:lnTo>
                    <a:pt x="1567" y="245"/>
                  </a:lnTo>
                  <a:lnTo>
                    <a:pt x="1581" y="210"/>
                  </a:lnTo>
                  <a:lnTo>
                    <a:pt x="1595" y="147"/>
                  </a:lnTo>
                  <a:lnTo>
                    <a:pt x="1606" y="112"/>
                  </a:lnTo>
                  <a:lnTo>
                    <a:pt x="1620" y="66"/>
                  </a:lnTo>
                  <a:lnTo>
                    <a:pt x="1634" y="31"/>
                  </a:lnTo>
                  <a:lnTo>
                    <a:pt x="1648" y="7"/>
                  </a:lnTo>
                  <a:lnTo>
                    <a:pt x="1662" y="0"/>
                  </a:lnTo>
                  <a:lnTo>
                    <a:pt x="1674" y="10"/>
                  </a:lnTo>
                  <a:lnTo>
                    <a:pt x="1688" y="26"/>
                  </a:lnTo>
                  <a:lnTo>
                    <a:pt x="1702" y="42"/>
                  </a:lnTo>
                  <a:lnTo>
                    <a:pt x="1716" y="80"/>
                  </a:lnTo>
                </a:path>
              </a:pathLst>
            </a:custGeom>
            <a:noFill/>
            <a:ln w="28575" cap="flat" cmpd="sng">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82" name="Freeform 48"/>
            <p:cNvSpPr>
              <a:spLocks/>
            </p:cNvSpPr>
            <p:nvPr/>
          </p:nvSpPr>
          <p:spPr bwMode="auto">
            <a:xfrm>
              <a:off x="4374" y="2731"/>
              <a:ext cx="742" cy="552"/>
            </a:xfrm>
            <a:custGeom>
              <a:avLst/>
              <a:gdLst>
                <a:gd name="T0" fmla="*/ 0 w 854"/>
                <a:gd name="T1" fmla="*/ 0 h 635"/>
                <a:gd name="T2" fmla="*/ 8 w 854"/>
                <a:gd name="T3" fmla="*/ 29 h 635"/>
                <a:gd name="T4" fmla="*/ 15 w 854"/>
                <a:gd name="T5" fmla="*/ 43 h 635"/>
                <a:gd name="T6" fmla="*/ 23 w 854"/>
                <a:gd name="T7" fmla="*/ 76 h 635"/>
                <a:gd name="T8" fmla="*/ 31 w 854"/>
                <a:gd name="T9" fmla="*/ 98 h 635"/>
                <a:gd name="T10" fmla="*/ 38 w 854"/>
                <a:gd name="T11" fmla="*/ 121 h 635"/>
                <a:gd name="T12" fmla="*/ 47 w 854"/>
                <a:gd name="T13" fmla="*/ 145 h 635"/>
                <a:gd name="T14" fmla="*/ 53 w 854"/>
                <a:gd name="T15" fmla="*/ 170 h 635"/>
                <a:gd name="T16" fmla="*/ 61 w 854"/>
                <a:gd name="T17" fmla="*/ 192 h 635"/>
                <a:gd name="T18" fmla="*/ 69 w 854"/>
                <a:gd name="T19" fmla="*/ 220 h 635"/>
                <a:gd name="T20" fmla="*/ 77 w 854"/>
                <a:gd name="T21" fmla="*/ 232 h 635"/>
                <a:gd name="T22" fmla="*/ 83 w 854"/>
                <a:gd name="T23" fmla="*/ 255 h 635"/>
                <a:gd name="T24" fmla="*/ 92 w 854"/>
                <a:gd name="T25" fmla="*/ 269 h 635"/>
                <a:gd name="T26" fmla="*/ 100 w 854"/>
                <a:gd name="T27" fmla="*/ 292 h 635"/>
                <a:gd name="T28" fmla="*/ 107 w 854"/>
                <a:gd name="T29" fmla="*/ 299 h 635"/>
                <a:gd name="T30" fmla="*/ 116 w 854"/>
                <a:gd name="T31" fmla="*/ 309 h 635"/>
                <a:gd name="T32" fmla="*/ 123 w 854"/>
                <a:gd name="T33" fmla="*/ 319 h 635"/>
                <a:gd name="T34" fmla="*/ 130 w 854"/>
                <a:gd name="T35" fmla="*/ 329 h 635"/>
                <a:gd name="T36" fmla="*/ 138 w 854"/>
                <a:gd name="T37" fmla="*/ 333 h 635"/>
                <a:gd name="T38" fmla="*/ 147 w 854"/>
                <a:gd name="T39" fmla="*/ 339 h 635"/>
                <a:gd name="T40" fmla="*/ 154 w 854"/>
                <a:gd name="T41" fmla="*/ 344 h 635"/>
                <a:gd name="T42" fmla="*/ 161 w 854"/>
                <a:gd name="T43" fmla="*/ 350 h 635"/>
                <a:gd name="T44" fmla="*/ 169 w 854"/>
                <a:gd name="T45" fmla="*/ 347 h 635"/>
                <a:gd name="T46" fmla="*/ 176 w 854"/>
                <a:gd name="T47" fmla="*/ 350 h 635"/>
                <a:gd name="T48" fmla="*/ 185 w 854"/>
                <a:gd name="T49" fmla="*/ 355 h 635"/>
                <a:gd name="T50" fmla="*/ 192 w 854"/>
                <a:gd name="T51" fmla="*/ 356 h 635"/>
                <a:gd name="T52" fmla="*/ 199 w 854"/>
                <a:gd name="T53" fmla="*/ 356 h 635"/>
                <a:gd name="T54" fmla="*/ 208 w 854"/>
                <a:gd name="T55" fmla="*/ 356 h 635"/>
                <a:gd name="T56" fmla="*/ 215 w 854"/>
                <a:gd name="T57" fmla="*/ 360 h 635"/>
                <a:gd name="T58" fmla="*/ 223 w 854"/>
                <a:gd name="T59" fmla="*/ 360 h 635"/>
                <a:gd name="T60" fmla="*/ 230 w 854"/>
                <a:gd name="T61" fmla="*/ 361 h 635"/>
                <a:gd name="T62" fmla="*/ 238 w 854"/>
                <a:gd name="T63" fmla="*/ 360 h 635"/>
                <a:gd name="T64" fmla="*/ 246 w 854"/>
                <a:gd name="T65" fmla="*/ 362 h 635"/>
                <a:gd name="T66" fmla="*/ 255 w 854"/>
                <a:gd name="T67" fmla="*/ 361 h 635"/>
                <a:gd name="T68" fmla="*/ 262 w 854"/>
                <a:gd name="T69" fmla="*/ 362 h 635"/>
                <a:gd name="T70" fmla="*/ 268 w 854"/>
                <a:gd name="T71" fmla="*/ 361 h 635"/>
                <a:gd name="T72" fmla="*/ 276 w 854"/>
                <a:gd name="T73" fmla="*/ 361 h 635"/>
                <a:gd name="T74" fmla="*/ 285 w 854"/>
                <a:gd name="T75" fmla="*/ 362 h 635"/>
                <a:gd name="T76" fmla="*/ 293 w 854"/>
                <a:gd name="T77" fmla="*/ 361 h 635"/>
                <a:gd name="T78" fmla="*/ 301 w 854"/>
                <a:gd name="T79" fmla="*/ 362 h 635"/>
                <a:gd name="T80" fmla="*/ 308 w 854"/>
                <a:gd name="T81" fmla="*/ 360 h 635"/>
                <a:gd name="T82" fmla="*/ 315 w 854"/>
                <a:gd name="T83" fmla="*/ 359 h 635"/>
                <a:gd name="T84" fmla="*/ 323 w 854"/>
                <a:gd name="T85" fmla="*/ 356 h 635"/>
                <a:gd name="T86" fmla="*/ 331 w 854"/>
                <a:gd name="T87" fmla="*/ 359 h 635"/>
                <a:gd name="T88" fmla="*/ 370 w 854"/>
                <a:gd name="T89" fmla="*/ 353 h 635"/>
                <a:gd name="T90" fmla="*/ 408 w 854"/>
                <a:gd name="T91" fmla="*/ 355 h 635"/>
                <a:gd name="T92" fmla="*/ 447 w 854"/>
                <a:gd name="T93" fmla="*/ 356 h 635"/>
                <a:gd name="T94" fmla="*/ 486 w 854"/>
                <a:gd name="T95" fmla="*/ 356 h 635"/>
                <a:gd name="T96" fmla="*/ 487 w 854"/>
                <a:gd name="T97" fmla="*/ 356 h 6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54" h="635">
                  <a:moveTo>
                    <a:pt x="0" y="0"/>
                  </a:moveTo>
                  <a:lnTo>
                    <a:pt x="14" y="51"/>
                  </a:lnTo>
                  <a:lnTo>
                    <a:pt x="26" y="77"/>
                  </a:lnTo>
                  <a:lnTo>
                    <a:pt x="40" y="133"/>
                  </a:lnTo>
                  <a:lnTo>
                    <a:pt x="54" y="172"/>
                  </a:lnTo>
                  <a:lnTo>
                    <a:pt x="68" y="212"/>
                  </a:lnTo>
                  <a:lnTo>
                    <a:pt x="82" y="254"/>
                  </a:lnTo>
                  <a:lnTo>
                    <a:pt x="93" y="298"/>
                  </a:lnTo>
                  <a:lnTo>
                    <a:pt x="107" y="336"/>
                  </a:lnTo>
                  <a:lnTo>
                    <a:pt x="121" y="385"/>
                  </a:lnTo>
                  <a:lnTo>
                    <a:pt x="135" y="406"/>
                  </a:lnTo>
                  <a:lnTo>
                    <a:pt x="147" y="446"/>
                  </a:lnTo>
                  <a:lnTo>
                    <a:pt x="161" y="471"/>
                  </a:lnTo>
                  <a:lnTo>
                    <a:pt x="175" y="511"/>
                  </a:lnTo>
                  <a:lnTo>
                    <a:pt x="189" y="523"/>
                  </a:lnTo>
                  <a:lnTo>
                    <a:pt x="203" y="541"/>
                  </a:lnTo>
                  <a:lnTo>
                    <a:pt x="215" y="558"/>
                  </a:lnTo>
                  <a:lnTo>
                    <a:pt x="229" y="576"/>
                  </a:lnTo>
                  <a:lnTo>
                    <a:pt x="243" y="583"/>
                  </a:lnTo>
                  <a:lnTo>
                    <a:pt x="257" y="595"/>
                  </a:lnTo>
                  <a:lnTo>
                    <a:pt x="271" y="602"/>
                  </a:lnTo>
                  <a:lnTo>
                    <a:pt x="282" y="614"/>
                  </a:lnTo>
                  <a:lnTo>
                    <a:pt x="296" y="607"/>
                  </a:lnTo>
                  <a:lnTo>
                    <a:pt x="310" y="614"/>
                  </a:lnTo>
                  <a:lnTo>
                    <a:pt x="324" y="621"/>
                  </a:lnTo>
                  <a:lnTo>
                    <a:pt x="336" y="625"/>
                  </a:lnTo>
                  <a:lnTo>
                    <a:pt x="350" y="625"/>
                  </a:lnTo>
                  <a:lnTo>
                    <a:pt x="364" y="625"/>
                  </a:lnTo>
                  <a:lnTo>
                    <a:pt x="378" y="630"/>
                  </a:lnTo>
                  <a:lnTo>
                    <a:pt x="392" y="630"/>
                  </a:lnTo>
                  <a:lnTo>
                    <a:pt x="404" y="632"/>
                  </a:lnTo>
                  <a:lnTo>
                    <a:pt x="418" y="630"/>
                  </a:lnTo>
                  <a:lnTo>
                    <a:pt x="432" y="635"/>
                  </a:lnTo>
                  <a:lnTo>
                    <a:pt x="446" y="632"/>
                  </a:lnTo>
                  <a:lnTo>
                    <a:pt x="460" y="635"/>
                  </a:lnTo>
                  <a:lnTo>
                    <a:pt x="471" y="632"/>
                  </a:lnTo>
                  <a:lnTo>
                    <a:pt x="485" y="632"/>
                  </a:lnTo>
                  <a:lnTo>
                    <a:pt x="499" y="635"/>
                  </a:lnTo>
                  <a:lnTo>
                    <a:pt x="513" y="632"/>
                  </a:lnTo>
                  <a:lnTo>
                    <a:pt x="527" y="635"/>
                  </a:lnTo>
                  <a:lnTo>
                    <a:pt x="539" y="630"/>
                  </a:lnTo>
                  <a:lnTo>
                    <a:pt x="553" y="628"/>
                  </a:lnTo>
                  <a:lnTo>
                    <a:pt x="567" y="625"/>
                  </a:lnTo>
                  <a:lnTo>
                    <a:pt x="581" y="628"/>
                  </a:lnTo>
                  <a:lnTo>
                    <a:pt x="649" y="618"/>
                  </a:lnTo>
                  <a:lnTo>
                    <a:pt x="717" y="621"/>
                  </a:lnTo>
                  <a:lnTo>
                    <a:pt x="784" y="625"/>
                  </a:lnTo>
                  <a:lnTo>
                    <a:pt x="852" y="625"/>
                  </a:lnTo>
                  <a:lnTo>
                    <a:pt x="854" y="625"/>
                  </a:lnTo>
                </a:path>
              </a:pathLst>
            </a:custGeom>
            <a:noFill/>
            <a:ln w="28575" cap="flat" cmpd="sng">
              <a:solidFill>
                <a:srgbClr val="FF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83" name="Freeform 49"/>
            <p:cNvSpPr>
              <a:spLocks/>
            </p:cNvSpPr>
            <p:nvPr/>
          </p:nvSpPr>
          <p:spPr bwMode="auto">
            <a:xfrm>
              <a:off x="2883" y="3801"/>
              <a:ext cx="67" cy="12"/>
            </a:xfrm>
            <a:custGeom>
              <a:avLst/>
              <a:gdLst>
                <a:gd name="T0" fmla="*/ 0 w 77"/>
                <a:gd name="T1" fmla="*/ 7 h 14"/>
                <a:gd name="T2" fmla="*/ 7 w 77"/>
                <a:gd name="T3" fmla="*/ 7 h 14"/>
                <a:gd name="T4" fmla="*/ 15 w 77"/>
                <a:gd name="T5" fmla="*/ 5 h 14"/>
                <a:gd name="T6" fmla="*/ 23 w 77"/>
                <a:gd name="T7" fmla="*/ 0 h 14"/>
                <a:gd name="T8" fmla="*/ 31 w 77"/>
                <a:gd name="T9" fmla="*/ 3 h 14"/>
                <a:gd name="T10" fmla="*/ 38 w 77"/>
                <a:gd name="T11" fmla="*/ 3 h 14"/>
                <a:gd name="T12" fmla="*/ 44 w 77"/>
                <a:gd name="T13" fmla="*/ 8 h 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7" h="14">
                  <a:moveTo>
                    <a:pt x="0" y="12"/>
                  </a:moveTo>
                  <a:lnTo>
                    <a:pt x="12" y="12"/>
                  </a:lnTo>
                  <a:lnTo>
                    <a:pt x="26" y="9"/>
                  </a:lnTo>
                  <a:lnTo>
                    <a:pt x="40" y="0"/>
                  </a:lnTo>
                  <a:lnTo>
                    <a:pt x="54" y="5"/>
                  </a:lnTo>
                  <a:lnTo>
                    <a:pt x="66" y="7"/>
                  </a:lnTo>
                  <a:lnTo>
                    <a:pt x="77" y="14"/>
                  </a:lnTo>
                </a:path>
              </a:pathLst>
            </a:custGeom>
            <a:noFill/>
            <a:ln w="19050" cap="flat">
              <a:solidFill>
                <a:srgbClr val="0000FF"/>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84" name="Freeform 50"/>
            <p:cNvSpPr>
              <a:spLocks/>
            </p:cNvSpPr>
            <p:nvPr/>
          </p:nvSpPr>
          <p:spPr bwMode="auto">
            <a:xfrm>
              <a:off x="2962" y="3137"/>
              <a:ext cx="1483" cy="676"/>
            </a:xfrm>
            <a:custGeom>
              <a:avLst/>
              <a:gdLst>
                <a:gd name="T0" fmla="*/ 10 w 1707"/>
                <a:gd name="T1" fmla="*/ 439 h 777"/>
                <a:gd name="T2" fmla="*/ 32 w 1707"/>
                <a:gd name="T3" fmla="*/ 439 h 777"/>
                <a:gd name="T4" fmla="*/ 56 w 1707"/>
                <a:gd name="T5" fmla="*/ 436 h 777"/>
                <a:gd name="T6" fmla="*/ 78 w 1707"/>
                <a:gd name="T7" fmla="*/ 432 h 777"/>
                <a:gd name="T8" fmla="*/ 102 w 1707"/>
                <a:gd name="T9" fmla="*/ 418 h 777"/>
                <a:gd name="T10" fmla="*/ 125 w 1707"/>
                <a:gd name="T11" fmla="*/ 405 h 777"/>
                <a:gd name="T12" fmla="*/ 148 w 1707"/>
                <a:gd name="T13" fmla="*/ 386 h 777"/>
                <a:gd name="T14" fmla="*/ 170 w 1707"/>
                <a:gd name="T15" fmla="*/ 354 h 777"/>
                <a:gd name="T16" fmla="*/ 194 w 1707"/>
                <a:gd name="T17" fmla="*/ 338 h 777"/>
                <a:gd name="T18" fmla="*/ 217 w 1707"/>
                <a:gd name="T19" fmla="*/ 332 h 777"/>
                <a:gd name="T20" fmla="*/ 241 w 1707"/>
                <a:gd name="T21" fmla="*/ 321 h 777"/>
                <a:gd name="T22" fmla="*/ 263 w 1707"/>
                <a:gd name="T23" fmla="*/ 301 h 777"/>
                <a:gd name="T24" fmla="*/ 286 w 1707"/>
                <a:gd name="T25" fmla="*/ 265 h 777"/>
                <a:gd name="T26" fmla="*/ 310 w 1707"/>
                <a:gd name="T27" fmla="*/ 190 h 777"/>
                <a:gd name="T28" fmla="*/ 332 w 1707"/>
                <a:gd name="T29" fmla="*/ 174 h 777"/>
                <a:gd name="T30" fmla="*/ 355 w 1707"/>
                <a:gd name="T31" fmla="*/ 169 h 777"/>
                <a:gd name="T32" fmla="*/ 380 w 1707"/>
                <a:gd name="T33" fmla="*/ 152 h 777"/>
                <a:gd name="T34" fmla="*/ 401 w 1707"/>
                <a:gd name="T35" fmla="*/ 143 h 777"/>
                <a:gd name="T36" fmla="*/ 424 w 1707"/>
                <a:gd name="T37" fmla="*/ 120 h 777"/>
                <a:gd name="T38" fmla="*/ 448 w 1707"/>
                <a:gd name="T39" fmla="*/ 144 h 777"/>
                <a:gd name="T40" fmla="*/ 471 w 1707"/>
                <a:gd name="T41" fmla="*/ 192 h 777"/>
                <a:gd name="T42" fmla="*/ 495 w 1707"/>
                <a:gd name="T43" fmla="*/ 230 h 777"/>
                <a:gd name="T44" fmla="*/ 517 w 1707"/>
                <a:gd name="T45" fmla="*/ 243 h 777"/>
                <a:gd name="T46" fmla="*/ 540 w 1707"/>
                <a:gd name="T47" fmla="*/ 239 h 777"/>
                <a:gd name="T48" fmla="*/ 564 w 1707"/>
                <a:gd name="T49" fmla="*/ 212 h 777"/>
                <a:gd name="T50" fmla="*/ 587 w 1707"/>
                <a:gd name="T51" fmla="*/ 205 h 777"/>
                <a:gd name="T52" fmla="*/ 609 w 1707"/>
                <a:gd name="T53" fmla="*/ 210 h 777"/>
                <a:gd name="T54" fmla="*/ 632 w 1707"/>
                <a:gd name="T55" fmla="*/ 209 h 777"/>
                <a:gd name="T56" fmla="*/ 656 w 1707"/>
                <a:gd name="T57" fmla="*/ 210 h 777"/>
                <a:gd name="T58" fmla="*/ 679 w 1707"/>
                <a:gd name="T59" fmla="*/ 169 h 777"/>
                <a:gd name="T60" fmla="*/ 702 w 1707"/>
                <a:gd name="T61" fmla="*/ 110 h 777"/>
                <a:gd name="T62" fmla="*/ 725 w 1707"/>
                <a:gd name="T63" fmla="*/ 73 h 777"/>
                <a:gd name="T64" fmla="*/ 749 w 1707"/>
                <a:gd name="T65" fmla="*/ 29 h 777"/>
                <a:gd name="T66" fmla="*/ 771 w 1707"/>
                <a:gd name="T67" fmla="*/ 29 h 777"/>
                <a:gd name="T68" fmla="*/ 794 w 1707"/>
                <a:gd name="T69" fmla="*/ 17 h 777"/>
                <a:gd name="T70" fmla="*/ 818 w 1707"/>
                <a:gd name="T71" fmla="*/ 0 h 777"/>
                <a:gd name="T72" fmla="*/ 841 w 1707"/>
                <a:gd name="T73" fmla="*/ 20 h 777"/>
                <a:gd name="T74" fmla="*/ 863 w 1707"/>
                <a:gd name="T75" fmla="*/ 50 h 777"/>
                <a:gd name="T76" fmla="*/ 887 w 1707"/>
                <a:gd name="T77" fmla="*/ 68 h 777"/>
                <a:gd name="T78" fmla="*/ 910 w 1707"/>
                <a:gd name="T79" fmla="*/ 120 h 777"/>
                <a:gd name="T80" fmla="*/ 934 w 1707"/>
                <a:gd name="T81" fmla="*/ 184 h 777"/>
                <a:gd name="T82" fmla="*/ 957 w 1707"/>
                <a:gd name="T83" fmla="*/ 207 h 77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07" h="777">
                  <a:moveTo>
                    <a:pt x="0" y="777"/>
                  </a:moveTo>
                  <a:lnTo>
                    <a:pt x="3" y="775"/>
                  </a:lnTo>
                  <a:lnTo>
                    <a:pt x="17" y="768"/>
                  </a:lnTo>
                  <a:lnTo>
                    <a:pt x="31" y="775"/>
                  </a:lnTo>
                  <a:lnTo>
                    <a:pt x="43" y="772"/>
                  </a:lnTo>
                  <a:lnTo>
                    <a:pt x="57" y="768"/>
                  </a:lnTo>
                  <a:lnTo>
                    <a:pt x="71" y="770"/>
                  </a:lnTo>
                  <a:lnTo>
                    <a:pt x="85" y="770"/>
                  </a:lnTo>
                  <a:lnTo>
                    <a:pt x="99" y="761"/>
                  </a:lnTo>
                  <a:lnTo>
                    <a:pt x="110" y="763"/>
                  </a:lnTo>
                  <a:lnTo>
                    <a:pt x="124" y="756"/>
                  </a:lnTo>
                  <a:lnTo>
                    <a:pt x="138" y="754"/>
                  </a:lnTo>
                  <a:lnTo>
                    <a:pt x="152" y="749"/>
                  </a:lnTo>
                  <a:lnTo>
                    <a:pt x="164" y="742"/>
                  </a:lnTo>
                  <a:lnTo>
                    <a:pt x="178" y="730"/>
                  </a:lnTo>
                  <a:lnTo>
                    <a:pt x="192" y="730"/>
                  </a:lnTo>
                  <a:lnTo>
                    <a:pt x="206" y="719"/>
                  </a:lnTo>
                  <a:lnTo>
                    <a:pt x="220" y="707"/>
                  </a:lnTo>
                  <a:lnTo>
                    <a:pt x="232" y="695"/>
                  </a:lnTo>
                  <a:lnTo>
                    <a:pt x="246" y="684"/>
                  </a:lnTo>
                  <a:lnTo>
                    <a:pt x="260" y="674"/>
                  </a:lnTo>
                  <a:lnTo>
                    <a:pt x="274" y="653"/>
                  </a:lnTo>
                  <a:lnTo>
                    <a:pt x="288" y="639"/>
                  </a:lnTo>
                  <a:lnTo>
                    <a:pt x="299" y="618"/>
                  </a:lnTo>
                  <a:lnTo>
                    <a:pt x="313" y="606"/>
                  </a:lnTo>
                  <a:lnTo>
                    <a:pt x="327" y="599"/>
                  </a:lnTo>
                  <a:lnTo>
                    <a:pt x="341" y="590"/>
                  </a:lnTo>
                  <a:lnTo>
                    <a:pt x="355" y="588"/>
                  </a:lnTo>
                  <a:lnTo>
                    <a:pt x="367" y="583"/>
                  </a:lnTo>
                  <a:lnTo>
                    <a:pt x="381" y="581"/>
                  </a:lnTo>
                  <a:lnTo>
                    <a:pt x="395" y="576"/>
                  </a:lnTo>
                  <a:lnTo>
                    <a:pt x="409" y="569"/>
                  </a:lnTo>
                  <a:lnTo>
                    <a:pt x="423" y="560"/>
                  </a:lnTo>
                  <a:lnTo>
                    <a:pt x="435" y="543"/>
                  </a:lnTo>
                  <a:lnTo>
                    <a:pt x="449" y="541"/>
                  </a:lnTo>
                  <a:lnTo>
                    <a:pt x="463" y="525"/>
                  </a:lnTo>
                  <a:lnTo>
                    <a:pt x="477" y="513"/>
                  </a:lnTo>
                  <a:lnTo>
                    <a:pt x="488" y="478"/>
                  </a:lnTo>
                  <a:lnTo>
                    <a:pt x="502" y="464"/>
                  </a:lnTo>
                  <a:lnTo>
                    <a:pt x="516" y="422"/>
                  </a:lnTo>
                  <a:lnTo>
                    <a:pt x="530" y="375"/>
                  </a:lnTo>
                  <a:lnTo>
                    <a:pt x="544" y="331"/>
                  </a:lnTo>
                  <a:lnTo>
                    <a:pt x="556" y="305"/>
                  </a:lnTo>
                  <a:lnTo>
                    <a:pt x="570" y="294"/>
                  </a:lnTo>
                  <a:lnTo>
                    <a:pt x="584" y="303"/>
                  </a:lnTo>
                  <a:lnTo>
                    <a:pt x="598" y="308"/>
                  </a:lnTo>
                  <a:lnTo>
                    <a:pt x="612" y="319"/>
                  </a:lnTo>
                  <a:lnTo>
                    <a:pt x="624" y="294"/>
                  </a:lnTo>
                  <a:lnTo>
                    <a:pt x="638" y="294"/>
                  </a:lnTo>
                  <a:lnTo>
                    <a:pt x="652" y="273"/>
                  </a:lnTo>
                  <a:lnTo>
                    <a:pt x="666" y="266"/>
                  </a:lnTo>
                  <a:lnTo>
                    <a:pt x="677" y="261"/>
                  </a:lnTo>
                  <a:lnTo>
                    <a:pt x="691" y="235"/>
                  </a:lnTo>
                  <a:lnTo>
                    <a:pt x="705" y="249"/>
                  </a:lnTo>
                  <a:lnTo>
                    <a:pt x="719" y="207"/>
                  </a:lnTo>
                  <a:lnTo>
                    <a:pt x="733" y="210"/>
                  </a:lnTo>
                  <a:lnTo>
                    <a:pt x="745" y="210"/>
                  </a:lnTo>
                  <a:lnTo>
                    <a:pt x="759" y="231"/>
                  </a:lnTo>
                  <a:lnTo>
                    <a:pt x="773" y="235"/>
                  </a:lnTo>
                  <a:lnTo>
                    <a:pt x="787" y="252"/>
                  </a:lnTo>
                  <a:lnTo>
                    <a:pt x="801" y="284"/>
                  </a:lnTo>
                  <a:lnTo>
                    <a:pt x="813" y="319"/>
                  </a:lnTo>
                  <a:lnTo>
                    <a:pt x="827" y="336"/>
                  </a:lnTo>
                  <a:lnTo>
                    <a:pt x="841" y="350"/>
                  </a:lnTo>
                  <a:lnTo>
                    <a:pt x="855" y="387"/>
                  </a:lnTo>
                  <a:lnTo>
                    <a:pt x="869" y="401"/>
                  </a:lnTo>
                  <a:lnTo>
                    <a:pt x="880" y="410"/>
                  </a:lnTo>
                  <a:lnTo>
                    <a:pt x="894" y="424"/>
                  </a:lnTo>
                  <a:lnTo>
                    <a:pt x="908" y="424"/>
                  </a:lnTo>
                  <a:lnTo>
                    <a:pt x="922" y="424"/>
                  </a:lnTo>
                  <a:lnTo>
                    <a:pt x="936" y="422"/>
                  </a:lnTo>
                  <a:lnTo>
                    <a:pt x="948" y="417"/>
                  </a:lnTo>
                  <a:lnTo>
                    <a:pt x="962" y="401"/>
                  </a:lnTo>
                  <a:lnTo>
                    <a:pt x="976" y="396"/>
                  </a:lnTo>
                  <a:lnTo>
                    <a:pt x="990" y="371"/>
                  </a:lnTo>
                  <a:lnTo>
                    <a:pt x="1002" y="366"/>
                  </a:lnTo>
                  <a:lnTo>
                    <a:pt x="1016" y="366"/>
                  </a:lnTo>
                  <a:lnTo>
                    <a:pt x="1030" y="359"/>
                  </a:lnTo>
                  <a:lnTo>
                    <a:pt x="1044" y="366"/>
                  </a:lnTo>
                  <a:lnTo>
                    <a:pt x="1058" y="364"/>
                  </a:lnTo>
                  <a:lnTo>
                    <a:pt x="1069" y="366"/>
                  </a:lnTo>
                  <a:lnTo>
                    <a:pt x="1083" y="366"/>
                  </a:lnTo>
                  <a:lnTo>
                    <a:pt x="1097" y="394"/>
                  </a:lnTo>
                  <a:lnTo>
                    <a:pt x="1111" y="364"/>
                  </a:lnTo>
                  <a:lnTo>
                    <a:pt x="1125" y="366"/>
                  </a:lnTo>
                  <a:lnTo>
                    <a:pt x="1137" y="368"/>
                  </a:lnTo>
                  <a:lnTo>
                    <a:pt x="1151" y="366"/>
                  </a:lnTo>
                  <a:lnTo>
                    <a:pt x="1165" y="350"/>
                  </a:lnTo>
                  <a:lnTo>
                    <a:pt x="1179" y="322"/>
                  </a:lnTo>
                  <a:lnTo>
                    <a:pt x="1193" y="294"/>
                  </a:lnTo>
                  <a:lnTo>
                    <a:pt x="1205" y="277"/>
                  </a:lnTo>
                  <a:lnTo>
                    <a:pt x="1219" y="240"/>
                  </a:lnTo>
                  <a:lnTo>
                    <a:pt x="1233" y="193"/>
                  </a:lnTo>
                  <a:lnTo>
                    <a:pt x="1247" y="154"/>
                  </a:lnTo>
                  <a:lnTo>
                    <a:pt x="1259" y="151"/>
                  </a:lnTo>
                  <a:lnTo>
                    <a:pt x="1273" y="126"/>
                  </a:lnTo>
                  <a:lnTo>
                    <a:pt x="1287" y="114"/>
                  </a:lnTo>
                  <a:lnTo>
                    <a:pt x="1301" y="67"/>
                  </a:lnTo>
                  <a:lnTo>
                    <a:pt x="1315" y="51"/>
                  </a:lnTo>
                  <a:lnTo>
                    <a:pt x="1326" y="51"/>
                  </a:lnTo>
                  <a:lnTo>
                    <a:pt x="1340" y="49"/>
                  </a:lnTo>
                  <a:lnTo>
                    <a:pt x="1354" y="51"/>
                  </a:lnTo>
                  <a:lnTo>
                    <a:pt x="1368" y="95"/>
                  </a:lnTo>
                  <a:lnTo>
                    <a:pt x="1382" y="7"/>
                  </a:lnTo>
                  <a:lnTo>
                    <a:pt x="1394" y="30"/>
                  </a:lnTo>
                  <a:lnTo>
                    <a:pt x="1408" y="7"/>
                  </a:lnTo>
                  <a:lnTo>
                    <a:pt x="1422" y="91"/>
                  </a:lnTo>
                  <a:lnTo>
                    <a:pt x="1436" y="0"/>
                  </a:lnTo>
                  <a:lnTo>
                    <a:pt x="1448" y="51"/>
                  </a:lnTo>
                  <a:lnTo>
                    <a:pt x="1462" y="23"/>
                  </a:lnTo>
                  <a:lnTo>
                    <a:pt x="1476" y="35"/>
                  </a:lnTo>
                  <a:lnTo>
                    <a:pt x="1490" y="51"/>
                  </a:lnTo>
                  <a:lnTo>
                    <a:pt x="1504" y="60"/>
                  </a:lnTo>
                  <a:lnTo>
                    <a:pt x="1515" y="86"/>
                  </a:lnTo>
                  <a:lnTo>
                    <a:pt x="1529" y="102"/>
                  </a:lnTo>
                  <a:lnTo>
                    <a:pt x="1543" y="114"/>
                  </a:lnTo>
                  <a:lnTo>
                    <a:pt x="1557" y="119"/>
                  </a:lnTo>
                  <a:lnTo>
                    <a:pt x="1571" y="149"/>
                  </a:lnTo>
                  <a:lnTo>
                    <a:pt x="1583" y="182"/>
                  </a:lnTo>
                  <a:lnTo>
                    <a:pt x="1597" y="210"/>
                  </a:lnTo>
                  <a:lnTo>
                    <a:pt x="1611" y="242"/>
                  </a:lnTo>
                  <a:lnTo>
                    <a:pt x="1625" y="266"/>
                  </a:lnTo>
                  <a:lnTo>
                    <a:pt x="1639" y="322"/>
                  </a:lnTo>
                  <a:lnTo>
                    <a:pt x="1651" y="289"/>
                  </a:lnTo>
                  <a:lnTo>
                    <a:pt x="1665" y="324"/>
                  </a:lnTo>
                  <a:lnTo>
                    <a:pt x="1679" y="361"/>
                  </a:lnTo>
                  <a:lnTo>
                    <a:pt x="1693" y="392"/>
                  </a:lnTo>
                  <a:lnTo>
                    <a:pt x="1707" y="403"/>
                  </a:lnTo>
                </a:path>
              </a:pathLst>
            </a:custGeom>
            <a:noFill/>
            <a:ln w="28575" cap="flat" cmpd="sng">
              <a:solidFill>
                <a:srgbClr val="0000FF"/>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85" name="Freeform 51"/>
            <p:cNvSpPr>
              <a:spLocks/>
            </p:cNvSpPr>
            <p:nvPr/>
          </p:nvSpPr>
          <p:spPr bwMode="auto">
            <a:xfrm>
              <a:off x="4445" y="3488"/>
              <a:ext cx="671" cy="152"/>
            </a:xfrm>
            <a:custGeom>
              <a:avLst/>
              <a:gdLst>
                <a:gd name="T0" fmla="*/ 0 w 772"/>
                <a:gd name="T1" fmla="*/ 0 h 175"/>
                <a:gd name="T2" fmla="*/ 7 w 772"/>
                <a:gd name="T3" fmla="*/ 3 h 175"/>
                <a:gd name="T4" fmla="*/ 15 w 772"/>
                <a:gd name="T5" fmla="*/ 14 h 175"/>
                <a:gd name="T6" fmla="*/ 23 w 772"/>
                <a:gd name="T7" fmla="*/ 33 h 175"/>
                <a:gd name="T8" fmla="*/ 30 w 772"/>
                <a:gd name="T9" fmla="*/ 36 h 175"/>
                <a:gd name="T10" fmla="*/ 37 w 772"/>
                <a:gd name="T11" fmla="*/ 38 h 175"/>
                <a:gd name="T12" fmla="*/ 45 w 772"/>
                <a:gd name="T13" fmla="*/ 45 h 175"/>
                <a:gd name="T14" fmla="*/ 53 w 772"/>
                <a:gd name="T15" fmla="*/ 58 h 175"/>
                <a:gd name="T16" fmla="*/ 61 w 772"/>
                <a:gd name="T17" fmla="*/ 62 h 175"/>
                <a:gd name="T18" fmla="*/ 69 w 772"/>
                <a:gd name="T19" fmla="*/ 63 h 175"/>
                <a:gd name="T20" fmla="*/ 76 w 772"/>
                <a:gd name="T21" fmla="*/ 69 h 175"/>
                <a:gd name="T22" fmla="*/ 83 w 772"/>
                <a:gd name="T23" fmla="*/ 75 h 175"/>
                <a:gd name="T24" fmla="*/ 92 w 772"/>
                <a:gd name="T25" fmla="*/ 77 h 175"/>
                <a:gd name="T26" fmla="*/ 100 w 772"/>
                <a:gd name="T27" fmla="*/ 80 h 175"/>
                <a:gd name="T28" fmla="*/ 108 w 772"/>
                <a:gd name="T29" fmla="*/ 80 h 175"/>
                <a:gd name="T30" fmla="*/ 114 w 772"/>
                <a:gd name="T31" fmla="*/ 88 h 175"/>
                <a:gd name="T32" fmla="*/ 123 w 772"/>
                <a:gd name="T33" fmla="*/ 83 h 175"/>
                <a:gd name="T34" fmla="*/ 130 w 772"/>
                <a:gd name="T35" fmla="*/ 87 h 175"/>
                <a:gd name="T36" fmla="*/ 138 w 772"/>
                <a:gd name="T37" fmla="*/ 88 h 175"/>
                <a:gd name="T38" fmla="*/ 145 w 772"/>
                <a:gd name="T39" fmla="*/ 97 h 175"/>
                <a:gd name="T40" fmla="*/ 153 w 772"/>
                <a:gd name="T41" fmla="*/ 90 h 175"/>
                <a:gd name="T42" fmla="*/ 161 w 772"/>
                <a:gd name="T43" fmla="*/ 89 h 175"/>
                <a:gd name="T44" fmla="*/ 169 w 772"/>
                <a:gd name="T45" fmla="*/ 95 h 175"/>
                <a:gd name="T46" fmla="*/ 176 w 772"/>
                <a:gd name="T47" fmla="*/ 98 h 175"/>
                <a:gd name="T48" fmla="*/ 183 w 772"/>
                <a:gd name="T49" fmla="*/ 97 h 175"/>
                <a:gd name="T50" fmla="*/ 192 w 772"/>
                <a:gd name="T51" fmla="*/ 96 h 175"/>
                <a:gd name="T52" fmla="*/ 199 w 772"/>
                <a:gd name="T53" fmla="*/ 100 h 175"/>
                <a:gd name="T54" fmla="*/ 208 w 772"/>
                <a:gd name="T55" fmla="*/ 92 h 175"/>
                <a:gd name="T56" fmla="*/ 216 w 772"/>
                <a:gd name="T57" fmla="*/ 98 h 175"/>
                <a:gd name="T58" fmla="*/ 223 w 772"/>
                <a:gd name="T59" fmla="*/ 98 h 175"/>
                <a:gd name="T60" fmla="*/ 229 w 772"/>
                <a:gd name="T61" fmla="*/ 97 h 175"/>
                <a:gd name="T62" fmla="*/ 238 w 772"/>
                <a:gd name="T63" fmla="*/ 98 h 175"/>
                <a:gd name="T64" fmla="*/ 246 w 772"/>
                <a:gd name="T65" fmla="*/ 96 h 175"/>
                <a:gd name="T66" fmla="*/ 254 w 772"/>
                <a:gd name="T67" fmla="*/ 95 h 175"/>
                <a:gd name="T68" fmla="*/ 261 w 772"/>
                <a:gd name="T69" fmla="*/ 92 h 175"/>
                <a:gd name="T70" fmla="*/ 269 w 772"/>
                <a:gd name="T71" fmla="*/ 89 h 175"/>
                <a:gd name="T72" fmla="*/ 277 w 772"/>
                <a:gd name="T73" fmla="*/ 90 h 175"/>
                <a:gd name="T74" fmla="*/ 285 w 772"/>
                <a:gd name="T75" fmla="*/ 96 h 175"/>
                <a:gd name="T76" fmla="*/ 324 w 772"/>
                <a:gd name="T77" fmla="*/ 92 h 175"/>
                <a:gd name="T78" fmla="*/ 362 w 772"/>
                <a:gd name="T79" fmla="*/ 97 h 175"/>
                <a:gd name="T80" fmla="*/ 401 w 772"/>
                <a:gd name="T81" fmla="*/ 95 h 175"/>
                <a:gd name="T82" fmla="*/ 439 w 772"/>
                <a:gd name="T83" fmla="*/ 97 h 175"/>
                <a:gd name="T84" fmla="*/ 441 w 772"/>
                <a:gd name="T85" fmla="*/ 97 h 1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72" h="175">
                  <a:moveTo>
                    <a:pt x="0" y="0"/>
                  </a:moveTo>
                  <a:lnTo>
                    <a:pt x="11" y="3"/>
                  </a:lnTo>
                  <a:lnTo>
                    <a:pt x="25" y="24"/>
                  </a:lnTo>
                  <a:lnTo>
                    <a:pt x="39" y="59"/>
                  </a:lnTo>
                  <a:lnTo>
                    <a:pt x="53" y="63"/>
                  </a:lnTo>
                  <a:lnTo>
                    <a:pt x="65" y="68"/>
                  </a:lnTo>
                  <a:lnTo>
                    <a:pt x="79" y="80"/>
                  </a:lnTo>
                  <a:lnTo>
                    <a:pt x="93" y="103"/>
                  </a:lnTo>
                  <a:lnTo>
                    <a:pt x="107" y="108"/>
                  </a:lnTo>
                  <a:lnTo>
                    <a:pt x="121" y="112"/>
                  </a:lnTo>
                  <a:lnTo>
                    <a:pt x="133" y="122"/>
                  </a:lnTo>
                  <a:lnTo>
                    <a:pt x="147" y="131"/>
                  </a:lnTo>
                  <a:lnTo>
                    <a:pt x="161" y="136"/>
                  </a:lnTo>
                  <a:lnTo>
                    <a:pt x="175" y="140"/>
                  </a:lnTo>
                  <a:lnTo>
                    <a:pt x="189" y="140"/>
                  </a:lnTo>
                  <a:lnTo>
                    <a:pt x="200" y="154"/>
                  </a:lnTo>
                  <a:lnTo>
                    <a:pt x="214" y="147"/>
                  </a:lnTo>
                  <a:lnTo>
                    <a:pt x="228" y="152"/>
                  </a:lnTo>
                  <a:lnTo>
                    <a:pt x="242" y="154"/>
                  </a:lnTo>
                  <a:lnTo>
                    <a:pt x="254" y="171"/>
                  </a:lnTo>
                  <a:lnTo>
                    <a:pt x="268" y="159"/>
                  </a:lnTo>
                  <a:lnTo>
                    <a:pt x="282" y="157"/>
                  </a:lnTo>
                  <a:lnTo>
                    <a:pt x="296" y="166"/>
                  </a:lnTo>
                  <a:lnTo>
                    <a:pt x="310" y="173"/>
                  </a:lnTo>
                  <a:lnTo>
                    <a:pt x="322" y="171"/>
                  </a:lnTo>
                  <a:lnTo>
                    <a:pt x="336" y="168"/>
                  </a:lnTo>
                  <a:lnTo>
                    <a:pt x="350" y="175"/>
                  </a:lnTo>
                  <a:lnTo>
                    <a:pt x="364" y="161"/>
                  </a:lnTo>
                  <a:lnTo>
                    <a:pt x="378" y="173"/>
                  </a:lnTo>
                  <a:lnTo>
                    <a:pt x="389" y="173"/>
                  </a:lnTo>
                  <a:lnTo>
                    <a:pt x="403" y="171"/>
                  </a:lnTo>
                  <a:lnTo>
                    <a:pt x="417" y="173"/>
                  </a:lnTo>
                  <a:lnTo>
                    <a:pt x="431" y="168"/>
                  </a:lnTo>
                  <a:lnTo>
                    <a:pt x="445" y="166"/>
                  </a:lnTo>
                  <a:lnTo>
                    <a:pt x="457" y="161"/>
                  </a:lnTo>
                  <a:lnTo>
                    <a:pt x="471" y="157"/>
                  </a:lnTo>
                  <a:lnTo>
                    <a:pt x="485" y="159"/>
                  </a:lnTo>
                  <a:lnTo>
                    <a:pt x="499" y="168"/>
                  </a:lnTo>
                  <a:lnTo>
                    <a:pt x="567" y="161"/>
                  </a:lnTo>
                  <a:lnTo>
                    <a:pt x="635" y="171"/>
                  </a:lnTo>
                  <a:lnTo>
                    <a:pt x="702" y="166"/>
                  </a:lnTo>
                  <a:lnTo>
                    <a:pt x="770" y="171"/>
                  </a:lnTo>
                  <a:lnTo>
                    <a:pt x="772" y="171"/>
                  </a:lnTo>
                </a:path>
              </a:pathLst>
            </a:custGeom>
            <a:noFill/>
            <a:ln w="28575" cap="flat" cmpd="sng">
              <a:solidFill>
                <a:srgbClr val="0000FF"/>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sz="1350"/>
            </a:p>
          </p:txBody>
        </p:sp>
        <p:sp>
          <p:nvSpPr>
            <p:cNvPr id="257086" name="Rectangle 52"/>
            <p:cNvSpPr>
              <a:spLocks noChangeArrowheads="1"/>
            </p:cNvSpPr>
            <p:nvPr/>
          </p:nvSpPr>
          <p:spPr bwMode="auto">
            <a:xfrm>
              <a:off x="2880" y="3797"/>
              <a:ext cx="9"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300">
                  <a:solidFill>
                    <a:srgbClr val="000000"/>
                  </a:solidFill>
                  <a:latin typeface="Helvetica" charset="0"/>
                </a:rPr>
                <a:t> </a:t>
              </a:r>
              <a:endParaRPr lang="en-US" sz="1350">
                <a:latin typeface="Arial" charset="0"/>
              </a:endParaRPr>
            </a:p>
          </p:txBody>
        </p:sp>
        <p:sp>
          <p:nvSpPr>
            <p:cNvPr id="257087" name="Rectangle 53"/>
            <p:cNvSpPr>
              <a:spLocks noChangeArrowheads="1"/>
            </p:cNvSpPr>
            <p:nvPr/>
          </p:nvSpPr>
          <p:spPr bwMode="auto">
            <a:xfrm>
              <a:off x="5113" y="2118"/>
              <a:ext cx="9" cy="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nSpc>
                  <a:spcPct val="100000"/>
                </a:lnSpc>
                <a:spcBef>
                  <a:spcPct val="0"/>
                </a:spcBef>
                <a:spcAft>
                  <a:spcPct val="0"/>
                </a:spcAft>
              </a:pPr>
              <a:r>
                <a:rPr lang="en-US" sz="300">
                  <a:solidFill>
                    <a:srgbClr val="000000"/>
                  </a:solidFill>
                  <a:latin typeface="Helvetica" charset="0"/>
                </a:rPr>
                <a:t> </a:t>
              </a:r>
              <a:endParaRPr lang="en-US" sz="1350">
                <a:latin typeface="Arial" charset="0"/>
              </a:endParaRPr>
            </a:p>
          </p:txBody>
        </p:sp>
      </p:grpSp>
      <p:sp>
        <p:nvSpPr>
          <p:cNvPr id="3791935" name="Text Box 63"/>
          <p:cNvSpPr txBox="1">
            <a:spLocks noChangeArrowheads="1"/>
          </p:cNvSpPr>
          <p:nvPr/>
        </p:nvSpPr>
        <p:spPr bwMode="auto">
          <a:xfrm>
            <a:off x="110900" y="273854"/>
            <a:ext cx="2871708" cy="646331"/>
          </a:xfrm>
          <a:prstGeom prst="rect">
            <a:avLst/>
          </a:prstGeom>
          <a:noFill/>
          <a:ln>
            <a:noFill/>
          </a:ln>
          <a:effectLst/>
          <a:extLst>
            <a:ext uri="{909E8E84-426E-40dd-AFC4-6F175D3DCCD1}">
              <a14:hiddenFill xmlns="" xmlns:a14="http://schemas.microsoft.com/office/drawing/2010/main">
                <a:solidFill>
                  <a:srgbClr val="BBE0E3"/>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lnSpc>
                <a:spcPct val="100000"/>
              </a:lnSpc>
              <a:spcBef>
                <a:spcPct val="0"/>
              </a:spcBef>
              <a:spcAft>
                <a:spcPct val="0"/>
              </a:spcAft>
              <a:defRPr/>
            </a:pPr>
            <a:r>
              <a:rPr lang="en-US" dirty="0">
                <a:solidFill>
                  <a:srgbClr val="000000"/>
                </a:solidFill>
                <a:latin typeface="Arial" charset="0"/>
              </a:rPr>
              <a:t>Chemical/Structural Mapping by XAS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46" y="956499"/>
            <a:ext cx="2330973" cy="1547706"/>
          </a:xfrm>
          <a:prstGeom prst="rect">
            <a:avLst/>
          </a:prstGeom>
        </p:spPr>
      </p:pic>
      <p:pic>
        <p:nvPicPr>
          <p:cNvPr id="66" name="Picture 3" descr="4-cropped_0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15312" y="571875"/>
            <a:ext cx="2483644" cy="2478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7" name="Rectangle 6"/>
          <p:cNvSpPr>
            <a:spLocks noChangeArrowheads="1"/>
          </p:cNvSpPr>
          <p:nvPr/>
        </p:nvSpPr>
        <p:spPr bwMode="auto">
          <a:xfrm>
            <a:off x="5831981" y="3107906"/>
            <a:ext cx="2480072" cy="4847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nSpc>
                <a:spcPct val="100000"/>
              </a:lnSpc>
              <a:spcBef>
                <a:spcPct val="0"/>
              </a:spcBef>
              <a:spcAft>
                <a:spcPct val="0"/>
              </a:spcAft>
              <a:defRPr/>
            </a:pPr>
            <a:r>
              <a:rPr lang="en-US" sz="1275" dirty="0">
                <a:solidFill>
                  <a:srgbClr val="1E96E0"/>
                </a:solidFill>
                <a:latin typeface="Arial" charset="0"/>
              </a:rPr>
              <a:t>Diffraction pattern identifies the </a:t>
            </a:r>
            <a:r>
              <a:rPr lang="en-US" sz="1275" dirty="0" smtClean="0">
                <a:solidFill>
                  <a:srgbClr val="1E96E0"/>
                </a:solidFill>
                <a:latin typeface="Arial" charset="0"/>
              </a:rPr>
              <a:t>reduced phase as crystal </a:t>
            </a:r>
            <a:r>
              <a:rPr lang="en-US" sz="1275" dirty="0">
                <a:solidFill>
                  <a:srgbClr val="1E96E0"/>
                </a:solidFill>
                <a:latin typeface="Arial" charset="0"/>
              </a:rPr>
              <a:t>Ti</a:t>
            </a:r>
            <a:r>
              <a:rPr lang="en-US" sz="1275" baseline="-25000" dirty="0">
                <a:solidFill>
                  <a:srgbClr val="1E96E0"/>
                </a:solidFill>
                <a:latin typeface="Arial" charset="0"/>
              </a:rPr>
              <a:t>4</a:t>
            </a:r>
            <a:r>
              <a:rPr lang="en-US" sz="1275" dirty="0">
                <a:solidFill>
                  <a:srgbClr val="1E96E0"/>
                </a:solidFill>
                <a:latin typeface="Arial" charset="0"/>
              </a:rPr>
              <a:t>O</a:t>
            </a:r>
            <a:r>
              <a:rPr lang="en-US" sz="1275" baseline="-25000" dirty="0">
                <a:solidFill>
                  <a:srgbClr val="1E96E0"/>
                </a:solidFill>
                <a:latin typeface="Arial" charset="0"/>
              </a:rPr>
              <a:t>7</a:t>
            </a:r>
            <a:r>
              <a:rPr lang="en-US" sz="1275" dirty="0">
                <a:solidFill>
                  <a:srgbClr val="1E96E0"/>
                </a:solidFill>
                <a:latin typeface="Arial" charset="0"/>
              </a:rPr>
              <a:t> </a:t>
            </a:r>
          </a:p>
        </p:txBody>
      </p:sp>
      <p:sp>
        <p:nvSpPr>
          <p:cNvPr id="68" name="Rectangle 9"/>
          <p:cNvSpPr>
            <a:spLocks noChangeArrowheads="1"/>
          </p:cNvSpPr>
          <p:nvPr/>
        </p:nvSpPr>
        <p:spPr bwMode="auto">
          <a:xfrm>
            <a:off x="5393831" y="280088"/>
            <a:ext cx="335637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100000"/>
              </a:lnSpc>
              <a:spcBef>
                <a:spcPct val="0"/>
              </a:spcBef>
              <a:spcAft>
                <a:spcPct val="0"/>
              </a:spcAft>
              <a:defRPr/>
            </a:pPr>
            <a:r>
              <a:rPr lang="en-US" u="sng" dirty="0">
                <a:latin typeface="Arial" charset="0"/>
              </a:rPr>
              <a:t>TEM - Electron diffraction</a:t>
            </a:r>
          </a:p>
        </p:txBody>
      </p:sp>
      <p:sp>
        <p:nvSpPr>
          <p:cNvPr id="70" name="Text Box 12"/>
          <p:cNvSpPr txBox="1">
            <a:spLocks noChangeArrowheads="1"/>
          </p:cNvSpPr>
          <p:nvPr/>
        </p:nvSpPr>
        <p:spPr bwMode="auto">
          <a:xfrm>
            <a:off x="5583140" y="3665428"/>
            <a:ext cx="3542829" cy="18158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nSpc>
                <a:spcPct val="100000"/>
              </a:lnSpc>
              <a:spcBef>
                <a:spcPct val="0"/>
              </a:spcBef>
              <a:spcAft>
                <a:spcPct val="0"/>
              </a:spcAft>
              <a:defRPr/>
            </a:pPr>
            <a:r>
              <a:rPr lang="en-US" sz="1600" dirty="0"/>
              <a:t>Ti</a:t>
            </a:r>
            <a:r>
              <a:rPr lang="en-US" sz="1600" baseline="-25000" dirty="0"/>
              <a:t>4</a:t>
            </a:r>
            <a:r>
              <a:rPr lang="en-US" sz="1600" dirty="0"/>
              <a:t>O</a:t>
            </a:r>
            <a:r>
              <a:rPr lang="en-US" sz="1600" baseline="-25000" dirty="0"/>
              <a:t>7</a:t>
            </a:r>
            <a:r>
              <a:rPr lang="en-US" sz="1600" dirty="0"/>
              <a:t> is:</a:t>
            </a:r>
          </a:p>
          <a:p>
            <a:pPr>
              <a:lnSpc>
                <a:spcPct val="100000"/>
              </a:lnSpc>
              <a:spcBef>
                <a:spcPct val="0"/>
              </a:spcBef>
              <a:spcAft>
                <a:spcPct val="0"/>
              </a:spcAft>
              <a:buFontTx/>
              <a:buChar char="•"/>
              <a:defRPr/>
            </a:pPr>
            <a:r>
              <a:rPr lang="en-US" sz="1600" dirty="0"/>
              <a:t> Stable sub-oxide of </a:t>
            </a:r>
            <a:r>
              <a:rPr lang="en-US" sz="1600" dirty="0" smtClean="0"/>
              <a:t>TiO</a:t>
            </a:r>
            <a:r>
              <a:rPr lang="en-US" sz="1600" baseline="-25000" dirty="0" smtClean="0"/>
              <a:t>2</a:t>
            </a:r>
          </a:p>
          <a:p>
            <a:pPr>
              <a:spcBef>
                <a:spcPct val="0"/>
              </a:spcBef>
              <a:spcAft>
                <a:spcPct val="0"/>
              </a:spcAft>
              <a:buFontTx/>
              <a:buChar char="•"/>
              <a:defRPr/>
            </a:pPr>
            <a:r>
              <a:rPr lang="en-US" sz="1600" dirty="0" smtClean="0">
                <a:cs typeface="Arial" charset="0"/>
              </a:rPr>
              <a:t> Member </a:t>
            </a:r>
            <a:r>
              <a:rPr lang="en-US" sz="1600" dirty="0">
                <a:cs typeface="Arial" charset="0"/>
              </a:rPr>
              <a:t>of </a:t>
            </a:r>
            <a:r>
              <a:rPr lang="en-US" sz="1600" dirty="0" smtClean="0">
                <a:cs typeface="Arial" charset="0"/>
              </a:rPr>
              <a:t>Ti</a:t>
            </a:r>
            <a:r>
              <a:rPr lang="en-US" sz="1600" baseline="-25000" dirty="0" smtClean="0">
                <a:cs typeface="Arial" charset="0"/>
              </a:rPr>
              <a:t>n</a:t>
            </a:r>
            <a:r>
              <a:rPr lang="en-US" sz="1600" dirty="0" smtClean="0">
                <a:cs typeface="Arial" charset="0"/>
              </a:rPr>
              <a:t>O</a:t>
            </a:r>
            <a:r>
              <a:rPr lang="en-US" sz="1600" baseline="-25000" dirty="0" smtClean="0">
                <a:cs typeface="Arial" charset="0"/>
              </a:rPr>
              <a:t>2n-1</a:t>
            </a:r>
            <a:r>
              <a:rPr lang="en-US" sz="1600" dirty="0" smtClean="0">
                <a:cs typeface="Arial" charset="0"/>
              </a:rPr>
              <a:t> </a:t>
            </a:r>
            <a:r>
              <a:rPr lang="en-US" sz="1600" dirty="0" err="1" smtClean="0">
                <a:cs typeface="Arial" charset="0"/>
              </a:rPr>
              <a:t>Magneli</a:t>
            </a:r>
            <a:r>
              <a:rPr lang="en-US" sz="1600" dirty="0" smtClean="0">
                <a:cs typeface="Arial" charset="0"/>
              </a:rPr>
              <a:t> phases</a:t>
            </a:r>
          </a:p>
          <a:p>
            <a:pPr>
              <a:spcBef>
                <a:spcPct val="0"/>
              </a:spcBef>
              <a:spcAft>
                <a:spcPct val="0"/>
              </a:spcAft>
              <a:buFontTx/>
              <a:buChar char="•"/>
              <a:defRPr/>
            </a:pPr>
            <a:r>
              <a:rPr lang="en-US" sz="1600" dirty="0" smtClean="0">
                <a:cs typeface="Arial" charset="0"/>
              </a:rPr>
              <a:t> Metal-Insulator </a:t>
            </a:r>
            <a:r>
              <a:rPr lang="en-US" sz="1600" dirty="0">
                <a:cs typeface="Arial" charset="0"/>
              </a:rPr>
              <a:t>Transition 140-150K</a:t>
            </a:r>
          </a:p>
          <a:p>
            <a:pPr>
              <a:lnSpc>
                <a:spcPct val="100000"/>
              </a:lnSpc>
              <a:spcBef>
                <a:spcPct val="0"/>
              </a:spcBef>
              <a:spcAft>
                <a:spcPct val="0"/>
              </a:spcAft>
              <a:buFontTx/>
              <a:buChar char="•"/>
              <a:defRPr/>
            </a:pPr>
            <a:endParaRPr lang="en-US" sz="1600" dirty="0">
              <a:cs typeface="Arial" charset="0"/>
            </a:endParaRPr>
          </a:p>
          <a:p>
            <a:pPr>
              <a:lnSpc>
                <a:spcPct val="100000"/>
              </a:lnSpc>
              <a:spcBef>
                <a:spcPct val="0"/>
              </a:spcBef>
              <a:spcAft>
                <a:spcPct val="0"/>
              </a:spcAft>
              <a:buFontTx/>
              <a:buChar char="•"/>
              <a:defRPr/>
            </a:pPr>
            <a:endParaRPr lang="en-US" sz="1600" dirty="0">
              <a:cs typeface="Arial" charset="0"/>
            </a:endParaRPr>
          </a:p>
          <a:p>
            <a:pPr>
              <a:lnSpc>
                <a:spcPct val="100000"/>
              </a:lnSpc>
              <a:spcBef>
                <a:spcPct val="0"/>
              </a:spcBef>
              <a:spcAft>
                <a:spcPct val="0"/>
              </a:spcAft>
              <a:defRPr/>
            </a:pPr>
            <a:endParaRPr lang="en-US" sz="1600" dirty="0">
              <a:solidFill>
                <a:srgbClr val="000000"/>
              </a:solidFill>
              <a:sym typeface="Wingdings" charset="0"/>
            </a:endParaRPr>
          </a:p>
        </p:txBody>
      </p:sp>
      <p:sp>
        <p:nvSpPr>
          <p:cNvPr id="72" name="Line 7"/>
          <p:cNvSpPr>
            <a:spLocks noChangeShapeType="1"/>
          </p:cNvSpPr>
          <p:nvPr/>
        </p:nvSpPr>
        <p:spPr bwMode="auto">
          <a:xfrm flipV="1">
            <a:off x="4381738" y="1493854"/>
            <a:ext cx="1657350" cy="69056"/>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3" name="Oval 8"/>
          <p:cNvSpPr>
            <a:spLocks noChangeArrowheads="1"/>
          </p:cNvSpPr>
          <p:nvPr/>
        </p:nvSpPr>
        <p:spPr bwMode="auto">
          <a:xfrm>
            <a:off x="4016562" y="1392091"/>
            <a:ext cx="365176" cy="336518"/>
          </a:xfrm>
          <a:prstGeom prst="ellipse">
            <a:avLst/>
          </a:pr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defRPr/>
            </a:pPr>
            <a:endParaRPr lang="en-US" sz="1350"/>
          </a:p>
        </p:txBody>
      </p:sp>
      <p:grpSp>
        <p:nvGrpSpPr>
          <p:cNvPr id="2" name="Group 1"/>
          <p:cNvGrpSpPr/>
          <p:nvPr/>
        </p:nvGrpSpPr>
        <p:grpSpPr>
          <a:xfrm>
            <a:off x="692317" y="2933948"/>
            <a:ext cx="1616953" cy="718720"/>
            <a:chOff x="128825" y="3020276"/>
            <a:chExt cx="1616953" cy="718720"/>
          </a:xfrm>
        </p:grpSpPr>
        <p:sp>
          <p:nvSpPr>
            <p:cNvPr id="63" name="Rectangle 56"/>
            <p:cNvSpPr>
              <a:spLocks noChangeArrowheads="1"/>
            </p:cNvSpPr>
            <p:nvPr/>
          </p:nvSpPr>
          <p:spPr bwMode="auto">
            <a:xfrm>
              <a:off x="128825" y="3321503"/>
              <a:ext cx="342900" cy="96441"/>
            </a:xfrm>
            <a:prstGeom prst="rect">
              <a:avLst/>
            </a:prstGeom>
            <a:solidFill>
              <a:srgbClr val="FA444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64" name="Rectangle 57"/>
            <p:cNvSpPr>
              <a:spLocks noChangeArrowheads="1"/>
            </p:cNvSpPr>
            <p:nvPr/>
          </p:nvSpPr>
          <p:spPr bwMode="auto">
            <a:xfrm>
              <a:off x="128825" y="3113145"/>
              <a:ext cx="342900" cy="96440"/>
            </a:xfrm>
            <a:prstGeom prst="rect">
              <a:avLst/>
            </a:prstGeom>
            <a:solidFill>
              <a:srgbClr val="08A00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65" name="Rectangle 58"/>
            <p:cNvSpPr>
              <a:spLocks noChangeArrowheads="1"/>
            </p:cNvSpPr>
            <p:nvPr/>
          </p:nvSpPr>
          <p:spPr bwMode="auto">
            <a:xfrm>
              <a:off x="128825" y="3521528"/>
              <a:ext cx="342900" cy="96441"/>
            </a:xfrm>
            <a:prstGeom prst="rect">
              <a:avLst/>
            </a:prstGeom>
            <a:solidFill>
              <a:srgbClr val="1919D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69" name="Text Box 59"/>
            <p:cNvSpPr txBox="1">
              <a:spLocks noChangeArrowheads="1"/>
            </p:cNvSpPr>
            <p:nvPr/>
          </p:nvSpPr>
          <p:spPr bwMode="auto">
            <a:xfrm>
              <a:off x="441960" y="3248876"/>
              <a:ext cx="108260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sz="1200" dirty="0">
                  <a:latin typeface="Arial" charset="0"/>
                </a:rPr>
                <a:t>TiO</a:t>
              </a:r>
              <a:r>
                <a:rPr lang="en-US" sz="1200" baseline="-25000" dirty="0">
                  <a:latin typeface="Arial" charset="0"/>
                </a:rPr>
                <a:t>2</a:t>
              </a:r>
              <a:r>
                <a:rPr lang="en-US" sz="1200" dirty="0">
                  <a:latin typeface="Arial" charset="0"/>
                </a:rPr>
                <a:t> </a:t>
              </a:r>
              <a:r>
                <a:rPr lang="en-US" sz="1200" dirty="0" err="1" smtClean="0">
                  <a:latin typeface="Arial" charset="0"/>
                </a:rPr>
                <a:t>Anatase</a:t>
              </a:r>
              <a:endParaRPr lang="en-US" sz="1200" dirty="0">
                <a:latin typeface="Arial" charset="0"/>
              </a:endParaRPr>
            </a:p>
          </p:txBody>
        </p:sp>
        <p:sp>
          <p:nvSpPr>
            <p:cNvPr id="71" name="Text Box 60"/>
            <p:cNvSpPr txBox="1">
              <a:spLocks noChangeArrowheads="1"/>
            </p:cNvSpPr>
            <p:nvPr/>
          </p:nvSpPr>
          <p:spPr bwMode="auto">
            <a:xfrm>
              <a:off x="441960" y="3020276"/>
              <a:ext cx="1303818"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sz="1200" dirty="0">
                  <a:latin typeface="Arial" charset="0"/>
                </a:rPr>
                <a:t>TiO</a:t>
              </a:r>
              <a:r>
                <a:rPr lang="en-US" sz="1200" baseline="-25000" dirty="0">
                  <a:latin typeface="Arial" charset="0"/>
                </a:rPr>
                <a:t>2</a:t>
              </a:r>
              <a:r>
                <a:rPr lang="en-US" sz="1200" dirty="0">
                  <a:latin typeface="Arial" charset="0"/>
                </a:rPr>
                <a:t> Amorphous</a:t>
              </a:r>
            </a:p>
          </p:txBody>
        </p:sp>
        <p:sp>
          <p:nvSpPr>
            <p:cNvPr id="74" name="Text Box 61"/>
            <p:cNvSpPr txBox="1">
              <a:spLocks noChangeArrowheads="1"/>
            </p:cNvSpPr>
            <p:nvPr/>
          </p:nvSpPr>
          <p:spPr bwMode="auto">
            <a:xfrm>
              <a:off x="437197" y="3461997"/>
              <a:ext cx="1225720"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00000"/>
                </a:lnSpc>
                <a:spcBef>
                  <a:spcPct val="0"/>
                </a:spcBef>
                <a:spcAft>
                  <a:spcPct val="0"/>
                </a:spcAft>
                <a:defRPr/>
              </a:pPr>
              <a:r>
                <a:rPr lang="en-US" sz="1200">
                  <a:latin typeface="Arial" charset="0"/>
                </a:rPr>
                <a:t>TiO</a:t>
              </a:r>
              <a:r>
                <a:rPr lang="en-US" sz="1200" baseline="-25000">
                  <a:latin typeface="Arial" charset="0"/>
                </a:rPr>
                <a:t>2-x</a:t>
              </a:r>
              <a:r>
                <a:rPr lang="en-US" sz="1200">
                  <a:latin typeface="Arial" charset="0"/>
                </a:rPr>
                <a:t> Reduced</a:t>
              </a:r>
            </a:p>
          </p:txBody>
        </p:sp>
      </p:grpSp>
      <p:sp>
        <p:nvSpPr>
          <p:cNvPr id="75" name="Text Box 10"/>
          <p:cNvSpPr txBox="1">
            <a:spLocks noChangeArrowheads="1"/>
          </p:cNvSpPr>
          <p:nvPr/>
        </p:nvSpPr>
        <p:spPr bwMode="auto">
          <a:xfrm>
            <a:off x="42072" y="4127572"/>
            <a:ext cx="2412108" cy="646331"/>
          </a:xfrm>
          <a:prstGeom prst="rect">
            <a:avLst/>
          </a:prstGeom>
          <a:noFill/>
          <a:ln>
            <a:noFill/>
          </a:ln>
          <a:effectLst/>
          <a:extLst>
            <a:ext uri="{909E8E84-426E-40dd-AFC4-6F175D3DCCD1}">
              <a14:hiddenFill xmlns="" xmlns:a14="http://schemas.microsoft.com/office/drawing/2010/main">
                <a:solidFill>
                  <a:srgbClr val="FF6633"/>
                </a:solidFill>
              </a14:hiddenFill>
            </a:ext>
            <a:ext uri="{91240B29-F687-4f45-9708-019B960494DF}">
              <a14:hiddenLine xmlns="" xmlns:a14="http://schemas.microsoft.com/office/drawing/2010/main" w="9525">
                <a:solidFill>
                  <a:srgbClr val="FF6633"/>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defRPr/>
            </a:pPr>
            <a:r>
              <a:rPr lang="en-US" sz="900" dirty="0">
                <a:solidFill>
                  <a:srgbClr val="000000"/>
                </a:solidFill>
                <a:latin typeface="Arial" charset="0"/>
              </a:rPr>
              <a:t>J.P. Strachan, M.D. Pickett, J.J. Yang, S. </a:t>
            </a:r>
            <a:r>
              <a:rPr lang="en-US" sz="900" dirty="0" err="1">
                <a:solidFill>
                  <a:srgbClr val="000000"/>
                </a:solidFill>
                <a:latin typeface="Arial" charset="0"/>
              </a:rPr>
              <a:t>Aloni</a:t>
            </a:r>
            <a:r>
              <a:rPr lang="en-US" sz="900" dirty="0">
                <a:solidFill>
                  <a:srgbClr val="000000"/>
                </a:solidFill>
                <a:latin typeface="Arial" charset="0"/>
              </a:rPr>
              <a:t>, A.L.D. </a:t>
            </a:r>
            <a:r>
              <a:rPr lang="en-US" sz="900" dirty="0" err="1">
                <a:solidFill>
                  <a:srgbClr val="000000"/>
                </a:solidFill>
                <a:latin typeface="Arial" charset="0"/>
              </a:rPr>
              <a:t>Kilcoyne</a:t>
            </a:r>
            <a:r>
              <a:rPr lang="en-US" sz="900" dirty="0">
                <a:solidFill>
                  <a:srgbClr val="000000"/>
                </a:solidFill>
                <a:latin typeface="Arial" charset="0"/>
              </a:rPr>
              <a:t>, G. Medeiros-</a:t>
            </a:r>
            <a:r>
              <a:rPr lang="en-US" sz="900" dirty="0" err="1">
                <a:solidFill>
                  <a:srgbClr val="000000"/>
                </a:solidFill>
                <a:latin typeface="Arial" charset="0"/>
              </a:rPr>
              <a:t>Ribeiro</a:t>
            </a:r>
            <a:r>
              <a:rPr lang="en-US" sz="900" dirty="0">
                <a:solidFill>
                  <a:srgbClr val="000000"/>
                </a:solidFill>
                <a:latin typeface="Arial" charset="0"/>
              </a:rPr>
              <a:t>, R.S. Williams, </a:t>
            </a:r>
            <a:r>
              <a:rPr lang="en-US" sz="900" i="1" dirty="0">
                <a:solidFill>
                  <a:srgbClr val="000000"/>
                </a:solidFill>
                <a:latin typeface="Arial" charset="0"/>
              </a:rPr>
              <a:t>Advanced Materials </a:t>
            </a:r>
            <a:r>
              <a:rPr lang="en-US" sz="900" dirty="0">
                <a:solidFill>
                  <a:srgbClr val="000000"/>
                </a:solidFill>
                <a:latin typeface="Arial" charset="0"/>
              </a:rPr>
              <a:t>22, 3573 (2010)</a:t>
            </a:r>
          </a:p>
        </p:txBody>
      </p:sp>
    </p:spTree>
    <p:extLst>
      <p:ext uri="{BB962C8B-B14F-4D97-AF65-F5344CB8AC3E}">
        <p14:creationId xmlns:p14="http://schemas.microsoft.com/office/powerpoint/2010/main" val="327254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7824" y="379751"/>
            <a:ext cx="8117206" cy="430887"/>
          </a:xfrm>
        </p:spPr>
        <p:txBody>
          <a:bodyPr/>
          <a:lstStyle/>
          <a:p>
            <a:r>
              <a:rPr lang="en-US" dirty="0" smtClean="0"/>
              <a:t>Ramifications of the X-ray characterization</a:t>
            </a:r>
            <a:endParaRPr lang="en-US" dirty="0"/>
          </a:p>
        </p:txBody>
      </p:sp>
      <p:sp>
        <p:nvSpPr>
          <p:cNvPr id="18" name="TextBox 17"/>
          <p:cNvSpPr txBox="1">
            <a:spLocks noChangeArrowheads="1"/>
          </p:cNvSpPr>
          <p:nvPr/>
        </p:nvSpPr>
        <p:spPr bwMode="auto">
          <a:xfrm>
            <a:off x="0" y="937260"/>
            <a:ext cx="437388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400" b="1">
                <a:solidFill>
                  <a:schemeClr val="bg2"/>
                </a:solidFill>
                <a:latin typeface="Futura Bk" charset="0"/>
                <a:ea typeface="ＭＳ Ｐゴシック" charset="0"/>
                <a:cs typeface="ＭＳ Ｐゴシック" charset="0"/>
              </a:defRPr>
            </a:lvl1pPr>
            <a:lvl2pPr marL="742950" indent="-285750" eaLnBrk="0" hangingPunct="0">
              <a:defRPr sz="1400" b="1">
                <a:solidFill>
                  <a:schemeClr val="bg2"/>
                </a:solidFill>
                <a:latin typeface="Futura Bk" charset="0"/>
                <a:ea typeface="ＭＳ Ｐゴシック" charset="0"/>
              </a:defRPr>
            </a:lvl2pPr>
            <a:lvl3pPr marL="1143000" indent="-228600" eaLnBrk="0" hangingPunct="0">
              <a:defRPr sz="1400" b="1">
                <a:solidFill>
                  <a:schemeClr val="bg2"/>
                </a:solidFill>
                <a:latin typeface="Futura Bk" charset="0"/>
                <a:ea typeface="ＭＳ Ｐゴシック" charset="0"/>
              </a:defRPr>
            </a:lvl3pPr>
            <a:lvl4pPr marL="1600200" indent="-228600" eaLnBrk="0" hangingPunct="0">
              <a:defRPr sz="1400" b="1">
                <a:solidFill>
                  <a:schemeClr val="bg2"/>
                </a:solidFill>
                <a:latin typeface="Futura Bk" charset="0"/>
                <a:ea typeface="ＭＳ Ｐゴシック" charset="0"/>
              </a:defRPr>
            </a:lvl4pPr>
            <a:lvl5pPr marL="2057400" indent="-228600" eaLnBrk="0" hangingPunct="0">
              <a:defRPr sz="1400" b="1">
                <a:solidFill>
                  <a:schemeClr val="bg2"/>
                </a:solidFill>
                <a:latin typeface="Futura Bk" charset="0"/>
                <a:ea typeface="ＭＳ Ｐゴシック" charset="0"/>
              </a:defRPr>
            </a:lvl5pPr>
            <a:lvl6pPr marL="25146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6pPr>
            <a:lvl7pPr marL="29718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7pPr>
            <a:lvl8pPr marL="34290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8pPr>
            <a:lvl9pPr marL="3886200" indent="-228600" eaLnBrk="0" fontAlgn="base" hangingPunct="0">
              <a:lnSpc>
                <a:spcPct val="90000"/>
              </a:lnSpc>
              <a:spcBef>
                <a:spcPct val="30000"/>
              </a:spcBef>
              <a:spcAft>
                <a:spcPct val="10000"/>
              </a:spcAft>
              <a:defRPr sz="1400" b="1">
                <a:solidFill>
                  <a:schemeClr val="bg2"/>
                </a:solidFill>
                <a:latin typeface="Futura Bk" charset="0"/>
                <a:ea typeface="ＭＳ Ｐゴシック" charset="0"/>
              </a:defRPr>
            </a:lvl9pPr>
          </a:lstStyle>
          <a:p>
            <a:pPr eaLnBrk="1" hangingPunct="1">
              <a:spcBef>
                <a:spcPct val="50000"/>
              </a:spcBef>
              <a:spcAft>
                <a:spcPct val="0"/>
              </a:spcAft>
            </a:pPr>
            <a:r>
              <a:rPr lang="en-US" b="0" dirty="0" smtClean="0">
                <a:solidFill>
                  <a:schemeClr val="tx1"/>
                </a:solidFill>
                <a:cs typeface="Arial" charset="0"/>
              </a:rPr>
              <a:t>Deliberately engineer devices with Ti</a:t>
            </a:r>
            <a:r>
              <a:rPr lang="en-US" b="0" baseline="-25000" dirty="0" smtClean="0">
                <a:solidFill>
                  <a:schemeClr val="tx1"/>
                </a:solidFill>
                <a:cs typeface="Arial" charset="0"/>
              </a:rPr>
              <a:t>4</a:t>
            </a:r>
            <a:r>
              <a:rPr lang="en-US" b="0" dirty="0" smtClean="0">
                <a:solidFill>
                  <a:schemeClr val="tx1"/>
                </a:solidFill>
                <a:cs typeface="Arial" charset="0"/>
              </a:rPr>
              <a:t>O</a:t>
            </a:r>
            <a:r>
              <a:rPr lang="en-US" b="0" baseline="-25000" dirty="0" smtClean="0">
                <a:solidFill>
                  <a:schemeClr val="tx1"/>
                </a:solidFill>
                <a:cs typeface="Arial" charset="0"/>
              </a:rPr>
              <a:t>7</a:t>
            </a:r>
            <a:r>
              <a:rPr lang="en-US" b="0" dirty="0" smtClean="0">
                <a:solidFill>
                  <a:schemeClr val="tx1"/>
                </a:solidFill>
                <a:cs typeface="Arial" charset="0"/>
              </a:rPr>
              <a:t> layer from the beginning to </a:t>
            </a:r>
            <a:r>
              <a:rPr lang="en-US" dirty="0" smtClean="0">
                <a:solidFill>
                  <a:schemeClr val="tx1"/>
                </a:solidFill>
                <a:cs typeface="Arial" charset="0"/>
              </a:rPr>
              <a:t>eliminate “electroforming”</a:t>
            </a:r>
          </a:p>
          <a:p>
            <a:pPr eaLnBrk="1" hangingPunct="1">
              <a:spcBef>
                <a:spcPct val="50000"/>
              </a:spcBef>
              <a:spcAft>
                <a:spcPct val="0"/>
              </a:spcAft>
            </a:pPr>
            <a:endParaRPr lang="en-US" sz="800" dirty="0" smtClean="0">
              <a:solidFill>
                <a:schemeClr val="tx1"/>
              </a:solidFill>
              <a:cs typeface="Arial" charset="0"/>
            </a:endParaRPr>
          </a:p>
        </p:txBody>
      </p:sp>
      <p:sp>
        <p:nvSpPr>
          <p:cNvPr id="3" name="Rectangle 2"/>
          <p:cNvSpPr/>
          <p:nvPr/>
        </p:nvSpPr>
        <p:spPr>
          <a:xfrm>
            <a:off x="4373880" y="937260"/>
            <a:ext cx="4588193" cy="738664"/>
          </a:xfrm>
          <a:prstGeom prst="rect">
            <a:avLst/>
          </a:prstGeom>
        </p:spPr>
        <p:txBody>
          <a:bodyPr wrap="square">
            <a:spAutoFit/>
          </a:bodyPr>
          <a:lstStyle/>
          <a:p>
            <a:pPr lvl="0">
              <a:spcBef>
                <a:spcPct val="50000"/>
              </a:spcBef>
              <a:spcAft>
                <a:spcPct val="0"/>
              </a:spcAft>
            </a:pPr>
            <a:r>
              <a:rPr lang="en-US" sz="1400" dirty="0" smtClean="0">
                <a:solidFill>
                  <a:prstClr val="black"/>
                </a:solidFill>
                <a:latin typeface="Futura Bk" panose="020B0502020204020303" pitchFamily="34" charset="0"/>
                <a:cs typeface="Arial" charset="0"/>
              </a:rPr>
              <a:t>Broad range of stable </a:t>
            </a:r>
            <a:r>
              <a:rPr lang="en-US" sz="1400" dirty="0">
                <a:solidFill>
                  <a:prstClr val="black"/>
                </a:solidFill>
                <a:latin typeface="Futura Bk" panose="020B0502020204020303" pitchFamily="34" charset="0"/>
                <a:cs typeface="Arial" charset="0"/>
              </a:rPr>
              <a:t>phases Ti</a:t>
            </a:r>
            <a:r>
              <a:rPr lang="en-US" sz="1400" baseline="-25000" dirty="0">
                <a:solidFill>
                  <a:prstClr val="black"/>
                </a:solidFill>
                <a:latin typeface="Futura Bk" panose="020B0502020204020303" pitchFamily="34" charset="0"/>
                <a:cs typeface="Arial" charset="0"/>
              </a:rPr>
              <a:t>n</a:t>
            </a:r>
            <a:r>
              <a:rPr lang="en-US" sz="1400" dirty="0">
                <a:solidFill>
                  <a:prstClr val="black"/>
                </a:solidFill>
                <a:latin typeface="Futura Bk" panose="020B0502020204020303" pitchFamily="34" charset="0"/>
                <a:cs typeface="Arial" charset="0"/>
              </a:rPr>
              <a:t>O</a:t>
            </a:r>
            <a:r>
              <a:rPr lang="en-US" sz="1400" baseline="-25000" dirty="0">
                <a:solidFill>
                  <a:prstClr val="black"/>
                </a:solidFill>
                <a:latin typeface="Futura Bk" panose="020B0502020204020303" pitchFamily="34" charset="0"/>
                <a:cs typeface="Arial" charset="0"/>
              </a:rPr>
              <a:t>2n-1</a:t>
            </a:r>
            <a:r>
              <a:rPr lang="en-US" sz="1400" dirty="0">
                <a:solidFill>
                  <a:prstClr val="black"/>
                </a:solidFill>
                <a:latin typeface="Futura Bk" panose="020B0502020204020303" pitchFamily="34" charset="0"/>
                <a:cs typeface="Arial" charset="0"/>
              </a:rPr>
              <a:t> for n&gt;2, suggests many “intermediate states” can </a:t>
            </a:r>
            <a:r>
              <a:rPr lang="en-US" sz="1400" dirty="0" smtClean="0">
                <a:solidFill>
                  <a:prstClr val="black"/>
                </a:solidFill>
                <a:latin typeface="Futura Bk" panose="020B0502020204020303" pitchFamily="34" charset="0"/>
                <a:cs typeface="Arial" charset="0"/>
              </a:rPr>
              <a:t>form, limits cycling endurance</a:t>
            </a:r>
          </a:p>
        </p:txBody>
      </p:sp>
      <p:sp>
        <p:nvSpPr>
          <p:cNvPr id="46" name="Rectangle 42"/>
          <p:cNvSpPr>
            <a:spLocks noChangeArrowheads="1"/>
          </p:cNvSpPr>
          <p:nvPr/>
        </p:nvSpPr>
        <p:spPr bwMode="auto">
          <a:xfrm>
            <a:off x="197327" y="1715453"/>
            <a:ext cx="293221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114300" indent="-114300">
              <a:defRPr/>
            </a:pPr>
            <a:r>
              <a:rPr lang="en-US" sz="1600" dirty="0" err="1">
                <a:cs typeface="+mn-cs"/>
              </a:rPr>
              <a:t>Pt</a:t>
            </a:r>
            <a:r>
              <a:rPr lang="en-US" sz="1600" dirty="0">
                <a:cs typeface="+mn-cs"/>
              </a:rPr>
              <a:t> / 35nm “Ti</a:t>
            </a:r>
            <a:r>
              <a:rPr lang="en-US" sz="1600" baseline="-25000" dirty="0">
                <a:cs typeface="+mn-cs"/>
              </a:rPr>
              <a:t>4</a:t>
            </a:r>
            <a:r>
              <a:rPr lang="en-US" sz="1600" dirty="0">
                <a:cs typeface="+mn-cs"/>
              </a:rPr>
              <a:t>O</a:t>
            </a:r>
            <a:r>
              <a:rPr lang="en-US" sz="1600" baseline="-25000" dirty="0">
                <a:cs typeface="+mn-cs"/>
              </a:rPr>
              <a:t>7</a:t>
            </a:r>
            <a:r>
              <a:rPr lang="en-US" sz="1600" dirty="0">
                <a:cs typeface="+mn-cs"/>
              </a:rPr>
              <a:t>” / 5nm TiO</a:t>
            </a:r>
            <a:r>
              <a:rPr lang="en-US" sz="1600" baseline="-25000" dirty="0">
                <a:cs typeface="+mn-cs"/>
              </a:rPr>
              <a:t>2</a:t>
            </a:r>
            <a:r>
              <a:rPr lang="en-US" sz="1600" dirty="0">
                <a:cs typeface="+mn-cs"/>
              </a:rPr>
              <a:t> / </a:t>
            </a:r>
            <a:r>
              <a:rPr lang="en-US" sz="1600" dirty="0" err="1">
                <a:cs typeface="+mn-cs"/>
              </a:rPr>
              <a:t>Pt</a:t>
            </a:r>
            <a:endParaRPr lang="en-US" sz="1600" dirty="0">
              <a:cs typeface="+mn-cs"/>
            </a:endParaRPr>
          </a:p>
        </p:txBody>
      </p:sp>
      <p:pic>
        <p:nvPicPr>
          <p:cNvPr id="48" name="Picture 44" descr="CartoonModelBi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871" y="2270760"/>
            <a:ext cx="3071813" cy="1435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9" name="Text Box 45"/>
          <p:cNvSpPr txBox="1">
            <a:spLocks noChangeArrowheads="1"/>
          </p:cNvSpPr>
          <p:nvPr/>
        </p:nvSpPr>
        <p:spPr bwMode="auto">
          <a:xfrm>
            <a:off x="1628934" y="2426335"/>
            <a:ext cx="604837" cy="31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600" smtClean="0">
                <a:solidFill>
                  <a:schemeClr val="bg2"/>
                </a:solidFill>
                <a:latin typeface="Times New Roman" charset="0"/>
                <a:cs typeface="+mn-cs"/>
              </a:rPr>
              <a:t>TiO</a:t>
            </a:r>
            <a:r>
              <a:rPr lang="en-US" sz="1600" baseline="-25000" smtClean="0">
                <a:solidFill>
                  <a:schemeClr val="bg2"/>
                </a:solidFill>
                <a:latin typeface="Times New Roman" charset="0"/>
                <a:cs typeface="+mn-cs"/>
              </a:rPr>
              <a:t>2</a:t>
            </a:r>
          </a:p>
        </p:txBody>
      </p:sp>
      <p:sp>
        <p:nvSpPr>
          <p:cNvPr id="50" name="Text Box 46"/>
          <p:cNvSpPr txBox="1">
            <a:spLocks noChangeArrowheads="1"/>
          </p:cNvSpPr>
          <p:nvPr/>
        </p:nvSpPr>
        <p:spPr bwMode="auto">
          <a:xfrm>
            <a:off x="3087846" y="2396173"/>
            <a:ext cx="376238"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600" smtClean="0">
                <a:solidFill>
                  <a:schemeClr val="bg2"/>
                </a:solidFill>
                <a:latin typeface="Times New Roman" charset="0"/>
                <a:cs typeface="+mn-cs"/>
              </a:rPr>
              <a:t>Pt</a:t>
            </a:r>
            <a:endParaRPr lang="en-US" sz="1600" baseline="-25000" smtClean="0">
              <a:solidFill>
                <a:schemeClr val="bg2"/>
              </a:solidFill>
              <a:latin typeface="Times New Roman" charset="0"/>
              <a:cs typeface="+mn-cs"/>
            </a:endParaRPr>
          </a:p>
        </p:txBody>
      </p:sp>
      <p:sp>
        <p:nvSpPr>
          <p:cNvPr id="51" name="Text Box 47"/>
          <p:cNvSpPr txBox="1">
            <a:spLocks noChangeArrowheads="1"/>
          </p:cNvSpPr>
          <p:nvPr/>
        </p:nvSpPr>
        <p:spPr bwMode="auto">
          <a:xfrm>
            <a:off x="3081496" y="3382010"/>
            <a:ext cx="376238" cy="31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600" smtClean="0">
                <a:solidFill>
                  <a:schemeClr val="bg2"/>
                </a:solidFill>
                <a:latin typeface="Times New Roman" charset="0"/>
                <a:cs typeface="+mn-cs"/>
              </a:rPr>
              <a:t>Pt</a:t>
            </a:r>
            <a:endParaRPr lang="en-US" sz="1600" baseline="-25000" smtClean="0">
              <a:solidFill>
                <a:schemeClr val="bg2"/>
              </a:solidFill>
              <a:latin typeface="Times New Roman" charset="0"/>
              <a:cs typeface="+mn-cs"/>
            </a:endParaRPr>
          </a:p>
        </p:txBody>
      </p:sp>
      <p:sp>
        <p:nvSpPr>
          <p:cNvPr id="52" name="Text Box 48"/>
          <p:cNvSpPr txBox="1">
            <a:spLocks noChangeArrowheads="1"/>
          </p:cNvSpPr>
          <p:nvPr/>
        </p:nvSpPr>
        <p:spPr bwMode="auto">
          <a:xfrm>
            <a:off x="1700371" y="2956560"/>
            <a:ext cx="674688" cy="312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14300" indent="-114300">
              <a:spcBef>
                <a:spcPct val="0"/>
              </a:spcBef>
              <a:spcAft>
                <a:spcPct val="0"/>
              </a:spcAft>
              <a:defRPr>
                <a:solidFill>
                  <a:schemeClr val="tx1"/>
                </a:solidFill>
                <a:latin typeface="Arial" charset="0"/>
                <a:ea typeface="ＭＳ Ｐゴシック" charset="0"/>
              </a:defRPr>
            </a:lvl1pPr>
            <a:lvl2pPr>
              <a:spcBef>
                <a:spcPct val="0"/>
              </a:spcBef>
              <a:spcAft>
                <a:spcPct val="0"/>
              </a:spcAft>
              <a:defRPr>
                <a:solidFill>
                  <a:schemeClr val="tx1"/>
                </a:solidFill>
                <a:latin typeface="Arial" charset="0"/>
                <a:ea typeface="ＭＳ Ｐゴシック" charset="0"/>
              </a:defRPr>
            </a:lvl2pPr>
            <a:lvl3pPr>
              <a:spcBef>
                <a:spcPct val="0"/>
              </a:spcBef>
              <a:spcAft>
                <a:spcPct val="0"/>
              </a:spcAft>
              <a:defRPr>
                <a:solidFill>
                  <a:schemeClr val="tx1"/>
                </a:solidFill>
                <a:latin typeface="Arial" charset="0"/>
                <a:ea typeface="ＭＳ Ｐゴシック" charset="0"/>
              </a:defRPr>
            </a:lvl3pPr>
            <a:lvl4pPr>
              <a:spcBef>
                <a:spcPct val="0"/>
              </a:spcBef>
              <a:spcAft>
                <a:spcPct val="0"/>
              </a:spcAft>
              <a:defRPr>
                <a:solidFill>
                  <a:schemeClr val="tx1"/>
                </a:solidFill>
                <a:latin typeface="Arial" charset="0"/>
                <a:ea typeface="ＭＳ Ｐゴシック" charset="0"/>
              </a:defRPr>
            </a:lvl4pPr>
            <a:lvl5pPr>
              <a:spcBef>
                <a:spcPct val="0"/>
              </a:spcBef>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spcBef>
                <a:spcPct val="30000"/>
              </a:spcBef>
              <a:spcAft>
                <a:spcPct val="10000"/>
              </a:spcAft>
              <a:defRPr/>
            </a:pPr>
            <a:r>
              <a:rPr lang="en-US" sz="1600" dirty="0" smtClean="0">
                <a:solidFill>
                  <a:schemeClr val="bg2"/>
                </a:solidFill>
                <a:latin typeface="Times New Roman" charset="0"/>
                <a:cs typeface="+mn-cs"/>
              </a:rPr>
              <a:t>Ti</a:t>
            </a:r>
            <a:r>
              <a:rPr lang="en-US" sz="1600" baseline="-25000" dirty="0" smtClean="0">
                <a:solidFill>
                  <a:schemeClr val="bg2"/>
                </a:solidFill>
                <a:latin typeface="Times New Roman" charset="0"/>
                <a:cs typeface="+mn-cs"/>
              </a:rPr>
              <a:t>4</a:t>
            </a:r>
            <a:r>
              <a:rPr lang="en-US" sz="1600" dirty="0" smtClean="0">
                <a:solidFill>
                  <a:schemeClr val="bg2"/>
                </a:solidFill>
                <a:latin typeface="Times New Roman" charset="0"/>
                <a:cs typeface="+mn-cs"/>
              </a:rPr>
              <a:t>O</a:t>
            </a:r>
            <a:r>
              <a:rPr lang="en-US" sz="1600" baseline="-25000" dirty="0" smtClean="0">
                <a:solidFill>
                  <a:schemeClr val="bg2"/>
                </a:solidFill>
                <a:latin typeface="Times New Roman" charset="0"/>
                <a:cs typeface="+mn-cs"/>
              </a:rPr>
              <a:t>7</a:t>
            </a:r>
          </a:p>
        </p:txBody>
      </p:sp>
      <p:sp>
        <p:nvSpPr>
          <p:cNvPr id="57" name="Line 54"/>
          <p:cNvSpPr>
            <a:spLocks noChangeShapeType="1"/>
          </p:cNvSpPr>
          <p:nvPr/>
        </p:nvSpPr>
        <p:spPr bwMode="auto">
          <a:xfrm>
            <a:off x="1930559" y="2694623"/>
            <a:ext cx="107950" cy="187325"/>
          </a:xfrm>
          <a:prstGeom prst="line">
            <a:avLst/>
          </a:prstGeom>
          <a:noFill/>
          <a:ln w="28575">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cs typeface="+mn-cs"/>
            </a:endParaRPr>
          </a:p>
        </p:txBody>
      </p:sp>
      <p:sp>
        <p:nvSpPr>
          <p:cNvPr id="58" name="Rectangle 42"/>
          <p:cNvSpPr>
            <a:spLocks noChangeArrowheads="1"/>
          </p:cNvSpPr>
          <p:nvPr/>
        </p:nvSpPr>
        <p:spPr bwMode="auto">
          <a:xfrm>
            <a:off x="288767" y="3916045"/>
            <a:ext cx="3772693"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accent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114300" indent="-114300">
              <a:defRPr/>
            </a:pPr>
            <a:r>
              <a:rPr lang="en-US" sz="1600" dirty="0" smtClean="0">
                <a:cs typeface="+mn-cs"/>
              </a:rPr>
              <a:t>Yielded lower voltage operation and lower variability</a:t>
            </a:r>
            <a:endParaRPr lang="en-US" sz="1600" dirty="0">
              <a:cs typeface="+mn-cs"/>
            </a:endParaRPr>
          </a:p>
        </p:txBody>
      </p:sp>
      <p:grpSp>
        <p:nvGrpSpPr>
          <p:cNvPr id="82" name="Group 22"/>
          <p:cNvGrpSpPr>
            <a:grpSpLocks/>
          </p:cNvGrpSpPr>
          <p:nvPr/>
        </p:nvGrpSpPr>
        <p:grpSpPr bwMode="auto">
          <a:xfrm>
            <a:off x="4181485" y="2058933"/>
            <a:ext cx="4549753" cy="2568353"/>
            <a:chOff x="410890" y="-1129315"/>
            <a:chExt cx="8051918" cy="5210176"/>
          </a:xfrm>
        </p:grpSpPr>
        <p:sp>
          <p:nvSpPr>
            <p:cNvPr id="83" name="Rectangle 82"/>
            <p:cNvSpPr/>
            <p:nvPr/>
          </p:nvSpPr>
          <p:spPr>
            <a:xfrm>
              <a:off x="7506864" y="1198221"/>
              <a:ext cx="751246" cy="133804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lnSpc>
                  <a:spcPct val="100000"/>
                </a:lnSpc>
                <a:spcBef>
                  <a:spcPct val="0"/>
                </a:spcBef>
                <a:spcAft>
                  <a:spcPct val="0"/>
                </a:spcAft>
                <a:defRPr/>
              </a:pPr>
              <a:endParaRPr lang="en-US" sz="1350" dirty="0">
                <a:solidFill>
                  <a:srgbClr val="FFFFFF"/>
                </a:solidFill>
                <a:latin typeface="Futura Bk"/>
                <a:cs typeface="Futura Bk"/>
              </a:endParaRPr>
            </a:p>
          </p:txBody>
        </p:sp>
        <p:graphicFrame>
          <p:nvGraphicFramePr>
            <p:cNvPr id="84" name="Object 2"/>
            <p:cNvGraphicFramePr>
              <a:graphicFrameLocks/>
            </p:cNvGraphicFramePr>
            <p:nvPr>
              <p:extLst/>
            </p:nvPr>
          </p:nvGraphicFramePr>
          <p:xfrm>
            <a:off x="410890" y="-1129315"/>
            <a:ext cx="7313611" cy="5210176"/>
          </p:xfrm>
          <a:graphic>
            <a:graphicData uri="http://schemas.openxmlformats.org/presentationml/2006/ole">
              <mc:AlternateContent xmlns:mc="http://schemas.openxmlformats.org/markup-compatibility/2006">
                <mc:Choice xmlns:v="urn:schemas-microsoft-com:vml" Requires="v">
                  <p:oleObj spid="_x0000_s5200" name="SPW 8.0 Graph" r:id="rId4" imgW="6446520" imgH="4954270" progId="">
                    <p:embed/>
                  </p:oleObj>
                </mc:Choice>
                <mc:Fallback>
                  <p:oleObj name="SPW 8.0 Graph" r:id="rId4" imgW="6446520" imgH="495427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890" y="-1129315"/>
                          <a:ext cx="7313611" cy="5210176"/>
                        </a:xfrm>
                        <a:prstGeom prst="rect">
                          <a:avLst/>
                        </a:prstGeom>
                        <a:solidFill>
                          <a:srgbClr val="D2D2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cxnSp>
          <p:nvCxnSpPr>
            <p:cNvPr id="86" name="Straight Arrow Connector 85"/>
            <p:cNvCxnSpPr/>
            <p:nvPr/>
          </p:nvCxnSpPr>
          <p:spPr>
            <a:xfrm rot="16200000" flipV="1">
              <a:off x="-511069" y="1092259"/>
              <a:ext cx="4152719" cy="0"/>
            </a:xfrm>
            <a:prstGeom prst="straightConnector1">
              <a:avLst/>
            </a:prstGeom>
            <a:ln w="19050" cap="flat" cmpd="sng">
              <a:solidFill>
                <a:schemeClr val="tx1"/>
              </a:solidFill>
              <a:headEnd type="none"/>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p:nvPr/>
          </p:nvCxnSpPr>
          <p:spPr>
            <a:xfrm flipV="1">
              <a:off x="1577632" y="3143634"/>
              <a:ext cx="6885176" cy="28575"/>
            </a:xfrm>
            <a:prstGeom prst="straightConnector1">
              <a:avLst/>
            </a:prstGeom>
            <a:ln w="19050" cap="flat" cmpd="sng">
              <a:solidFill>
                <a:schemeClr val="tx1"/>
              </a:solidFill>
              <a:headEnd type="none"/>
              <a:tailEnd type="stealth" w="lg" len="lg"/>
            </a:ln>
            <a:effectLst/>
          </p:spPr>
          <p:style>
            <a:lnRef idx="2">
              <a:schemeClr val="accent1"/>
            </a:lnRef>
            <a:fillRef idx="0">
              <a:schemeClr val="accent1"/>
            </a:fillRef>
            <a:effectRef idx="1">
              <a:schemeClr val="accent1"/>
            </a:effectRef>
            <a:fontRef idx="minor">
              <a:schemeClr val="tx1"/>
            </a:fontRef>
          </p:style>
        </p:cxnSp>
        <p:sp>
          <p:nvSpPr>
            <p:cNvPr id="85" name="TextBox 37"/>
            <p:cNvSpPr txBox="1">
              <a:spLocks noChangeArrowheads="1"/>
            </p:cNvSpPr>
            <p:nvPr/>
          </p:nvSpPr>
          <p:spPr bwMode="auto">
            <a:xfrm>
              <a:off x="6460869" y="378844"/>
              <a:ext cx="326927" cy="561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Futura Bk" charset="0"/>
                  <a:ea typeface="ＭＳ Ｐゴシック" charset="0"/>
                  <a:cs typeface="Arial" charset="0"/>
                </a:defRPr>
              </a:lvl1pPr>
              <a:lvl2pPr marL="742950" indent="-285750" eaLnBrk="0" hangingPunct="0">
                <a:defRPr sz="1600" b="1">
                  <a:solidFill>
                    <a:schemeClr val="tx1"/>
                  </a:solidFill>
                  <a:latin typeface="Futura Bk" charset="0"/>
                  <a:ea typeface="Arial" charset="0"/>
                  <a:cs typeface="Arial" charset="0"/>
                </a:defRPr>
              </a:lvl2pPr>
              <a:lvl3pPr marL="1143000" indent="-228600" eaLnBrk="0" hangingPunct="0">
                <a:defRPr sz="1600" b="1">
                  <a:solidFill>
                    <a:schemeClr val="tx1"/>
                  </a:solidFill>
                  <a:latin typeface="Futura Bk" charset="0"/>
                  <a:ea typeface="Arial" charset="0"/>
                  <a:cs typeface="Arial" charset="0"/>
                </a:defRPr>
              </a:lvl3pPr>
              <a:lvl4pPr marL="1600200" indent="-228600" eaLnBrk="0" hangingPunct="0">
                <a:defRPr sz="1600" b="1">
                  <a:solidFill>
                    <a:schemeClr val="tx1"/>
                  </a:solidFill>
                  <a:latin typeface="Futura Bk" charset="0"/>
                  <a:ea typeface="Arial" charset="0"/>
                  <a:cs typeface="Arial" charset="0"/>
                </a:defRPr>
              </a:lvl4pPr>
              <a:lvl5pPr marL="2057400" indent="-228600" eaLnBrk="0" hangingPunct="0">
                <a:defRPr sz="1600" b="1">
                  <a:solidFill>
                    <a:schemeClr val="tx1"/>
                  </a:solidFill>
                  <a:latin typeface="Futura Bk" charset="0"/>
                  <a:ea typeface="Arial" charset="0"/>
                  <a:cs typeface="Arial" charset="0"/>
                </a:defRPr>
              </a:lvl5pPr>
              <a:lvl6pPr marL="2514600" indent="-228600" eaLnBrk="0" fontAlgn="base" hangingPunct="0">
                <a:spcBef>
                  <a:spcPct val="0"/>
                </a:spcBef>
                <a:spcAft>
                  <a:spcPct val="0"/>
                </a:spcAft>
                <a:defRPr sz="1600" b="1">
                  <a:solidFill>
                    <a:schemeClr val="tx1"/>
                  </a:solidFill>
                  <a:latin typeface="Futura Bk" charset="0"/>
                  <a:ea typeface="Arial" charset="0"/>
                  <a:cs typeface="Arial" charset="0"/>
                </a:defRPr>
              </a:lvl6pPr>
              <a:lvl7pPr marL="2971800" indent="-228600" eaLnBrk="0" fontAlgn="base" hangingPunct="0">
                <a:spcBef>
                  <a:spcPct val="0"/>
                </a:spcBef>
                <a:spcAft>
                  <a:spcPct val="0"/>
                </a:spcAft>
                <a:defRPr sz="1600" b="1">
                  <a:solidFill>
                    <a:schemeClr val="tx1"/>
                  </a:solidFill>
                  <a:latin typeface="Futura Bk" charset="0"/>
                  <a:ea typeface="Arial" charset="0"/>
                  <a:cs typeface="Arial" charset="0"/>
                </a:defRPr>
              </a:lvl7pPr>
              <a:lvl8pPr marL="3429000" indent="-228600" eaLnBrk="0" fontAlgn="base" hangingPunct="0">
                <a:spcBef>
                  <a:spcPct val="0"/>
                </a:spcBef>
                <a:spcAft>
                  <a:spcPct val="0"/>
                </a:spcAft>
                <a:defRPr sz="1600" b="1">
                  <a:solidFill>
                    <a:schemeClr val="tx1"/>
                  </a:solidFill>
                  <a:latin typeface="Futura Bk" charset="0"/>
                  <a:ea typeface="Arial" charset="0"/>
                  <a:cs typeface="Arial" charset="0"/>
                </a:defRPr>
              </a:lvl8pPr>
              <a:lvl9pPr marL="3886200" indent="-228600" eaLnBrk="0" fontAlgn="base" hangingPunct="0">
                <a:spcBef>
                  <a:spcPct val="0"/>
                </a:spcBef>
                <a:spcAft>
                  <a:spcPct val="0"/>
                </a:spcAft>
                <a:defRPr sz="1600" b="1">
                  <a:solidFill>
                    <a:schemeClr val="tx1"/>
                  </a:solidFill>
                  <a:latin typeface="Futura Bk" charset="0"/>
                  <a:ea typeface="Arial" charset="0"/>
                  <a:cs typeface="Arial" charset="0"/>
                </a:defRPr>
              </a:lvl9pPr>
            </a:lstStyle>
            <a:p>
              <a:pPr eaLnBrk="1" hangingPunct="1">
                <a:lnSpc>
                  <a:spcPct val="100000"/>
                </a:lnSpc>
                <a:spcBef>
                  <a:spcPct val="0"/>
                </a:spcBef>
                <a:spcAft>
                  <a:spcPct val="0"/>
                </a:spcAft>
              </a:pPr>
              <a:endParaRPr lang="en-US" sz="1200" dirty="0">
                <a:solidFill>
                  <a:srgbClr val="C00000"/>
                </a:solidFill>
              </a:endParaRPr>
            </a:p>
          </p:txBody>
        </p:sp>
      </p:grpSp>
      <p:sp>
        <p:nvSpPr>
          <p:cNvPr id="89" name="Oval 88"/>
          <p:cNvSpPr/>
          <p:nvPr/>
        </p:nvSpPr>
        <p:spPr bwMode="auto">
          <a:xfrm rot="20251397">
            <a:off x="6568094" y="2663461"/>
            <a:ext cx="1187837" cy="533106"/>
          </a:xfrm>
          <a:prstGeom prst="ellipse">
            <a:avLst/>
          </a:prstGeom>
          <a:noFill/>
          <a:ln w="2857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sz="1050" b="1">
              <a:latin typeface="Arial" charset="0"/>
            </a:endParaRPr>
          </a:p>
        </p:txBody>
      </p:sp>
      <p:sp>
        <p:nvSpPr>
          <p:cNvPr id="90" name="Rectangle 89"/>
          <p:cNvSpPr/>
          <p:nvPr/>
        </p:nvSpPr>
        <p:spPr>
          <a:xfrm>
            <a:off x="6896976" y="2842008"/>
            <a:ext cx="542906" cy="300082"/>
          </a:xfrm>
          <a:prstGeom prst="rect">
            <a:avLst/>
          </a:prstGeom>
        </p:spPr>
        <p:txBody>
          <a:bodyPr wrap="none">
            <a:spAutoFit/>
          </a:bodyPr>
          <a:lstStyle/>
          <a:p>
            <a:r>
              <a:rPr lang="en-US" sz="1350" dirty="0" err="1">
                <a:solidFill>
                  <a:srgbClr val="000000"/>
                </a:solidFill>
                <a:cs typeface="Arial" charset="0"/>
              </a:rPr>
              <a:t>TaO</a:t>
            </a:r>
            <a:r>
              <a:rPr lang="en-US" sz="1350" baseline="-25000" dirty="0" err="1">
                <a:solidFill>
                  <a:srgbClr val="000000"/>
                </a:solidFill>
                <a:cs typeface="Arial" charset="0"/>
              </a:rPr>
              <a:t>x</a:t>
            </a:r>
            <a:r>
              <a:rPr lang="en-US" sz="1350" dirty="0">
                <a:solidFill>
                  <a:srgbClr val="000000"/>
                </a:solidFill>
                <a:cs typeface="Arial" charset="0"/>
              </a:rPr>
              <a:t> </a:t>
            </a:r>
            <a:endParaRPr lang="en-US" sz="1350" dirty="0"/>
          </a:p>
        </p:txBody>
      </p:sp>
      <p:sp>
        <p:nvSpPr>
          <p:cNvPr id="91" name="Rectangle 90"/>
          <p:cNvSpPr/>
          <p:nvPr/>
        </p:nvSpPr>
        <p:spPr>
          <a:xfrm>
            <a:off x="5314049" y="3460254"/>
            <a:ext cx="484428" cy="300082"/>
          </a:xfrm>
          <a:prstGeom prst="rect">
            <a:avLst/>
          </a:prstGeom>
        </p:spPr>
        <p:txBody>
          <a:bodyPr wrap="none">
            <a:spAutoFit/>
          </a:bodyPr>
          <a:lstStyle/>
          <a:p>
            <a:r>
              <a:rPr lang="en-US" sz="1350" dirty="0">
                <a:solidFill>
                  <a:srgbClr val="000000"/>
                </a:solidFill>
                <a:cs typeface="Arial" charset="0"/>
              </a:rPr>
              <a:t>TiO</a:t>
            </a:r>
            <a:r>
              <a:rPr lang="en-US" sz="1350" baseline="-25000" dirty="0">
                <a:solidFill>
                  <a:srgbClr val="000000"/>
                </a:solidFill>
                <a:cs typeface="Arial" charset="0"/>
              </a:rPr>
              <a:t>2</a:t>
            </a:r>
            <a:endParaRPr lang="en-US" sz="1350" baseline="-25000" dirty="0"/>
          </a:p>
        </p:txBody>
      </p:sp>
      <p:sp>
        <p:nvSpPr>
          <p:cNvPr id="99" name="Rectangle 98"/>
          <p:cNvSpPr/>
          <p:nvPr/>
        </p:nvSpPr>
        <p:spPr>
          <a:xfrm>
            <a:off x="5006961" y="1940135"/>
            <a:ext cx="3558069" cy="600954"/>
          </a:xfrm>
          <a:prstGeom prst="rect">
            <a:avLst/>
          </a:prstGeom>
        </p:spPr>
        <p:txBody>
          <a:bodyPr wrap="square">
            <a:spAutoFit/>
          </a:bodyPr>
          <a:lstStyle/>
          <a:p>
            <a:pPr lvl="0">
              <a:spcBef>
                <a:spcPct val="50000"/>
              </a:spcBef>
              <a:spcAft>
                <a:spcPct val="0"/>
              </a:spcAft>
            </a:pPr>
            <a:r>
              <a:rPr lang="en-US" sz="1600" dirty="0" smtClean="0">
                <a:solidFill>
                  <a:prstClr val="black"/>
                </a:solidFill>
                <a:cs typeface="Arial" charset="0"/>
                <a:sym typeface="Wingdings" panose="05000000000000000000" pitchFamily="2" charset="2"/>
              </a:rPr>
              <a:t>Simpler </a:t>
            </a:r>
            <a:r>
              <a:rPr lang="en-US" sz="1600" dirty="0">
                <a:solidFill>
                  <a:prstClr val="black"/>
                </a:solidFill>
                <a:cs typeface="Arial" charset="0"/>
                <a:sym typeface="Wingdings" panose="05000000000000000000" pitchFamily="2" charset="2"/>
              </a:rPr>
              <a:t>phase </a:t>
            </a:r>
            <a:r>
              <a:rPr lang="en-US" sz="1600" dirty="0" smtClean="0">
                <a:solidFill>
                  <a:prstClr val="black"/>
                </a:solidFill>
                <a:cs typeface="Arial" charset="0"/>
                <a:sym typeface="Wingdings" panose="05000000000000000000" pitchFamily="2" charset="2"/>
              </a:rPr>
              <a:t>diagram of </a:t>
            </a:r>
            <a:r>
              <a:rPr lang="en-US" sz="1600" dirty="0" err="1" smtClean="0">
                <a:solidFill>
                  <a:prstClr val="black"/>
                </a:solidFill>
                <a:cs typeface="Arial" charset="0"/>
                <a:sym typeface="Wingdings" panose="05000000000000000000" pitchFamily="2" charset="2"/>
              </a:rPr>
              <a:t>TaO</a:t>
            </a:r>
            <a:r>
              <a:rPr lang="en-US" sz="1600" baseline="-25000" dirty="0" err="1" smtClean="0">
                <a:solidFill>
                  <a:prstClr val="black"/>
                </a:solidFill>
                <a:cs typeface="Arial" charset="0"/>
                <a:sym typeface="Wingdings" panose="05000000000000000000" pitchFamily="2" charset="2"/>
              </a:rPr>
              <a:t>x</a:t>
            </a:r>
            <a:r>
              <a:rPr lang="en-US" sz="1600" dirty="0" smtClean="0">
                <a:solidFill>
                  <a:prstClr val="black"/>
                </a:solidFill>
                <a:cs typeface="Arial" charset="0"/>
                <a:sym typeface="Wingdings" panose="05000000000000000000" pitchFamily="2" charset="2"/>
              </a:rPr>
              <a:t> </a:t>
            </a:r>
            <a:r>
              <a:rPr lang="en-US" sz="1600" dirty="0">
                <a:solidFill>
                  <a:prstClr val="black"/>
                </a:solidFill>
                <a:cs typeface="Arial" charset="0"/>
                <a:sym typeface="Wingdings" panose="05000000000000000000" pitchFamily="2" charset="2"/>
              </a:rPr>
              <a:t>system 10</a:t>
            </a:r>
            <a:r>
              <a:rPr lang="en-US" sz="1600" baseline="30000" dirty="0">
                <a:solidFill>
                  <a:prstClr val="black"/>
                </a:solidFill>
                <a:cs typeface="Arial" charset="0"/>
                <a:sym typeface="Wingdings" panose="05000000000000000000" pitchFamily="2" charset="2"/>
              </a:rPr>
              <a:t>6</a:t>
            </a:r>
            <a:r>
              <a:rPr lang="en-US" sz="1600" dirty="0">
                <a:solidFill>
                  <a:prstClr val="black"/>
                </a:solidFill>
                <a:cs typeface="Arial" charset="0"/>
                <a:sym typeface="Wingdings" panose="05000000000000000000" pitchFamily="2" charset="2"/>
              </a:rPr>
              <a:t>  10</a:t>
            </a:r>
            <a:r>
              <a:rPr lang="en-US" sz="1600" baseline="30000" dirty="0">
                <a:solidFill>
                  <a:prstClr val="black"/>
                </a:solidFill>
                <a:cs typeface="Arial" charset="0"/>
                <a:sym typeface="Wingdings" panose="05000000000000000000" pitchFamily="2" charset="2"/>
              </a:rPr>
              <a:t>12</a:t>
            </a:r>
            <a:r>
              <a:rPr lang="en-US" sz="1600" dirty="0">
                <a:solidFill>
                  <a:prstClr val="black"/>
                </a:solidFill>
                <a:cs typeface="Arial" charset="0"/>
                <a:sym typeface="Wingdings" panose="05000000000000000000" pitchFamily="2" charset="2"/>
              </a:rPr>
              <a:t> endurance</a:t>
            </a:r>
            <a:endParaRPr lang="en-US" sz="1600" dirty="0">
              <a:solidFill>
                <a:prstClr val="black"/>
              </a:solidFill>
              <a:cs typeface="Arial" charset="0"/>
            </a:endParaRPr>
          </a:p>
        </p:txBody>
      </p:sp>
    </p:spTree>
    <p:extLst>
      <p:ext uri="{BB962C8B-B14F-4D97-AF65-F5344CB8AC3E}">
        <p14:creationId xmlns:p14="http://schemas.microsoft.com/office/powerpoint/2010/main" val="283797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9" grpId="0" animBg="1"/>
      <p:bldP spid="90" grpId="0"/>
      <p:bldP spid="91" grpId="0"/>
      <p:bldP spid="9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68" name="Picture 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353" y="3222038"/>
            <a:ext cx="114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69" name="TextBox 195"/>
          <p:cNvSpPr txBox="1">
            <a:spLocks noChangeArrowheads="1"/>
          </p:cNvSpPr>
          <p:nvPr/>
        </p:nvSpPr>
        <p:spPr bwMode="auto">
          <a:xfrm rot="-5400000">
            <a:off x="238710" y="3583006"/>
            <a:ext cx="11576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X-ray intensity</a:t>
            </a:r>
          </a:p>
        </p:txBody>
      </p:sp>
      <p:cxnSp>
        <p:nvCxnSpPr>
          <p:cNvPr id="198" name="Straight Arrow Connector 197"/>
          <p:cNvCxnSpPr/>
          <p:nvPr/>
        </p:nvCxnSpPr>
        <p:spPr>
          <a:xfrm>
            <a:off x="1262254" y="3107738"/>
            <a:ext cx="479822"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171" name="TextBox 198"/>
          <p:cNvSpPr txBox="1">
            <a:spLocks noChangeArrowheads="1"/>
          </p:cNvSpPr>
          <p:nvPr/>
        </p:nvSpPr>
        <p:spPr bwMode="auto">
          <a:xfrm>
            <a:off x="1262253" y="2879139"/>
            <a:ext cx="5293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latin typeface="Arial" panose="020B0604020202020204" pitchFamily="34" charset="0"/>
              </a:rPr>
              <a:t>2 </a:t>
            </a:r>
            <a:r>
              <a:rPr lang="el-GR" altLang="en-US" sz="1200">
                <a:latin typeface="Arial" panose="020B0604020202020204" pitchFamily="34" charset="0"/>
              </a:rPr>
              <a:t>μ</a:t>
            </a:r>
            <a:r>
              <a:rPr lang="en-US" altLang="en-US" sz="1200">
                <a:latin typeface="Arial" panose="020B0604020202020204" pitchFamily="34" charset="0"/>
              </a:rPr>
              <a:t>m</a:t>
            </a:r>
            <a:endParaRPr lang="en-US" altLang="en-US" sz="1200" baseline="-25000">
              <a:latin typeface="Arial" panose="020B0604020202020204" pitchFamily="34" charset="0"/>
            </a:endParaRPr>
          </a:p>
        </p:txBody>
      </p:sp>
      <p:pic>
        <p:nvPicPr>
          <p:cNvPr id="2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3903" y="3164888"/>
            <a:ext cx="93821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0803" y="3164888"/>
            <a:ext cx="91916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62353" y="3164888"/>
            <a:ext cx="919163"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6" name="TextBox 26"/>
          <p:cNvSpPr txBox="1">
            <a:spLocks noChangeArrowheads="1"/>
          </p:cNvSpPr>
          <p:nvPr/>
        </p:nvSpPr>
        <p:spPr bwMode="auto">
          <a:xfrm>
            <a:off x="2412397" y="4079288"/>
            <a:ext cx="197170"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rPr>
              <a:t>I</a:t>
            </a:r>
            <a:r>
              <a:rPr lang="en-US" altLang="en-US" sz="1200" baseline="-25000">
                <a:solidFill>
                  <a:srgbClr val="FF0000"/>
                </a:solidFill>
                <a:latin typeface="Arial" panose="020B0604020202020204" pitchFamily="34" charset="0"/>
              </a:rPr>
              <a:t>ON</a:t>
            </a:r>
          </a:p>
        </p:txBody>
      </p:sp>
      <p:sp>
        <p:nvSpPr>
          <p:cNvPr id="6177" name="TextBox 26"/>
          <p:cNvSpPr txBox="1">
            <a:spLocks noChangeArrowheads="1"/>
          </p:cNvSpPr>
          <p:nvPr/>
        </p:nvSpPr>
        <p:spPr bwMode="auto">
          <a:xfrm>
            <a:off x="1411081" y="4079288"/>
            <a:ext cx="248466"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rPr>
              <a:t>I</a:t>
            </a:r>
            <a:r>
              <a:rPr lang="en-US" altLang="en-US" sz="1200" baseline="-25000">
                <a:solidFill>
                  <a:srgbClr val="FF0000"/>
                </a:solidFill>
                <a:latin typeface="Arial" panose="020B0604020202020204" pitchFamily="34" charset="0"/>
              </a:rPr>
              <a:t>OFF</a:t>
            </a:r>
          </a:p>
        </p:txBody>
      </p:sp>
      <p:sp>
        <p:nvSpPr>
          <p:cNvPr id="6178" name="TextBox 26"/>
          <p:cNvSpPr txBox="1">
            <a:spLocks noChangeArrowheads="1"/>
          </p:cNvSpPr>
          <p:nvPr/>
        </p:nvSpPr>
        <p:spPr bwMode="auto">
          <a:xfrm>
            <a:off x="3137488" y="4079288"/>
            <a:ext cx="753411" cy="1846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a:solidFill>
                  <a:srgbClr val="FF0000"/>
                </a:solidFill>
                <a:latin typeface="Arial" panose="020B0604020202020204" pitchFamily="34" charset="0"/>
              </a:rPr>
              <a:t>ln (I</a:t>
            </a:r>
            <a:r>
              <a:rPr lang="en-US" altLang="en-US" sz="1200" baseline="-25000">
                <a:solidFill>
                  <a:srgbClr val="FF0000"/>
                </a:solidFill>
                <a:latin typeface="Arial" panose="020B0604020202020204" pitchFamily="34" charset="0"/>
              </a:rPr>
              <a:t>OFF</a:t>
            </a:r>
            <a:r>
              <a:rPr lang="en-US" altLang="en-US" sz="1200">
                <a:solidFill>
                  <a:srgbClr val="FF0000"/>
                </a:solidFill>
                <a:latin typeface="Arial" panose="020B0604020202020204" pitchFamily="34" charset="0"/>
              </a:rPr>
              <a:t>/I</a:t>
            </a:r>
            <a:r>
              <a:rPr lang="en-US" altLang="en-US" sz="1200" baseline="-25000">
                <a:solidFill>
                  <a:srgbClr val="FF0000"/>
                </a:solidFill>
                <a:latin typeface="Arial" panose="020B0604020202020204" pitchFamily="34" charset="0"/>
              </a:rPr>
              <a:t>ON</a:t>
            </a:r>
            <a:r>
              <a:rPr lang="en-US" altLang="en-US" sz="1200">
                <a:solidFill>
                  <a:srgbClr val="FF0000"/>
                </a:solidFill>
                <a:latin typeface="Arial" panose="020B0604020202020204" pitchFamily="34" charset="0"/>
              </a:rPr>
              <a:t>)</a:t>
            </a:r>
          </a:p>
        </p:txBody>
      </p:sp>
      <p:pic>
        <p:nvPicPr>
          <p:cNvPr id="213" name="Picture 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516" y="3203011"/>
            <a:ext cx="1143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Box 28"/>
          <p:cNvSpPr txBox="1">
            <a:spLocks noChangeArrowheads="1"/>
          </p:cNvSpPr>
          <p:nvPr/>
        </p:nvSpPr>
        <p:spPr bwMode="auto">
          <a:xfrm rot="5400000">
            <a:off x="4192964" y="3522307"/>
            <a:ext cx="5180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1200">
                <a:latin typeface="Arial" panose="020B0604020202020204" pitchFamily="34" charset="0"/>
              </a:rPr>
              <a:t>Δ</a:t>
            </a:r>
            <a:r>
              <a:rPr lang="en-US" altLang="en-US" sz="1200">
                <a:latin typeface="Arial" panose="020B0604020202020204" pitchFamily="34" charset="0"/>
              </a:rPr>
              <a:t>OD</a:t>
            </a:r>
          </a:p>
        </p:txBody>
      </p:sp>
      <p:sp>
        <p:nvSpPr>
          <p:cNvPr id="215" name="TextBox 29"/>
          <p:cNvSpPr txBox="1">
            <a:spLocks noChangeArrowheads="1"/>
          </p:cNvSpPr>
          <p:nvPr/>
        </p:nvSpPr>
        <p:spPr bwMode="auto">
          <a:xfrm>
            <a:off x="4190666" y="3560199"/>
            <a:ext cx="26000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a:latin typeface="Arial" panose="020B0604020202020204" pitchFamily="34" charset="0"/>
              </a:rPr>
              <a:t>0</a:t>
            </a:r>
          </a:p>
        </p:txBody>
      </p:sp>
      <p:cxnSp>
        <p:nvCxnSpPr>
          <p:cNvPr id="216" name="Straight Connector 215"/>
          <p:cNvCxnSpPr/>
          <p:nvPr/>
        </p:nvCxnSpPr>
        <p:spPr>
          <a:xfrm>
            <a:off x="4190666" y="3670927"/>
            <a:ext cx="571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7" name="TextBox 29"/>
          <p:cNvSpPr txBox="1">
            <a:spLocks noChangeArrowheads="1"/>
          </p:cNvSpPr>
          <p:nvPr/>
        </p:nvSpPr>
        <p:spPr bwMode="auto">
          <a:xfrm>
            <a:off x="4018026" y="3029180"/>
            <a:ext cx="5261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a:latin typeface="Arial" panose="020B0604020202020204" pitchFamily="34" charset="0"/>
              </a:rPr>
              <a:t>+0.05</a:t>
            </a:r>
          </a:p>
        </p:txBody>
      </p:sp>
      <p:sp>
        <p:nvSpPr>
          <p:cNvPr id="218" name="TextBox 29"/>
          <p:cNvSpPr txBox="1">
            <a:spLocks noChangeArrowheads="1"/>
          </p:cNvSpPr>
          <p:nvPr/>
        </p:nvSpPr>
        <p:spPr bwMode="auto">
          <a:xfrm>
            <a:off x="4045410" y="4115030"/>
            <a:ext cx="4924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a:latin typeface="Arial" panose="020B0604020202020204" pitchFamily="34" charset="0"/>
              </a:rPr>
              <a:t>-0.05</a:t>
            </a:r>
          </a:p>
        </p:txBody>
      </p:sp>
      <p:sp>
        <p:nvSpPr>
          <p:cNvPr id="206" name="TextBox 205"/>
          <p:cNvSpPr txBox="1">
            <a:spLocks noChangeArrowheads="1"/>
          </p:cNvSpPr>
          <p:nvPr/>
        </p:nvSpPr>
        <p:spPr bwMode="auto">
          <a:xfrm>
            <a:off x="4416827" y="1526902"/>
            <a:ext cx="614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i="1" dirty="0" smtClean="0">
                <a:latin typeface="Times New Roman" panose="02020603050405020304" pitchFamily="18" charset="0"/>
                <a:cs typeface="Times New Roman" panose="02020603050405020304" pitchFamily="18" charset="0"/>
              </a:rPr>
              <a:t>Device</a:t>
            </a:r>
            <a:endParaRPr lang="en-US" altLang="en-US" sz="1200" i="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1200" i="1" dirty="0">
                <a:latin typeface="Times New Roman" panose="02020603050405020304" pitchFamily="18" charset="0"/>
                <a:cs typeface="Times New Roman" panose="02020603050405020304" pitchFamily="18" charset="0"/>
              </a:rPr>
              <a:t>pulses</a:t>
            </a:r>
          </a:p>
        </p:txBody>
      </p:sp>
      <p:sp>
        <p:nvSpPr>
          <p:cNvPr id="6186" name="TextBox 618"/>
          <p:cNvSpPr txBox="1">
            <a:spLocks noChangeArrowheads="1"/>
          </p:cNvSpPr>
          <p:nvPr/>
        </p:nvSpPr>
        <p:spPr bwMode="auto">
          <a:xfrm>
            <a:off x="4808780" y="1663347"/>
            <a:ext cx="24878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900">
                <a:latin typeface="Arial" panose="020B0604020202020204" pitchFamily="34" charset="0"/>
              </a:rPr>
              <a:t>0</a:t>
            </a:r>
          </a:p>
        </p:txBody>
      </p:sp>
      <p:cxnSp>
        <p:nvCxnSpPr>
          <p:cNvPr id="209" name="Straight Connector 208"/>
          <p:cNvCxnSpPr/>
          <p:nvPr/>
        </p:nvCxnSpPr>
        <p:spPr>
          <a:xfrm>
            <a:off x="5474340" y="1190669"/>
            <a:ext cx="1785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5651742" y="1326401"/>
            <a:ext cx="23955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p:nvPr/>
        </p:nvCxnSpPr>
        <p:spPr>
          <a:xfrm>
            <a:off x="7753197" y="1882422"/>
            <a:ext cx="4774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2" name="TextBox 211"/>
          <p:cNvSpPr txBox="1">
            <a:spLocks noChangeArrowheads="1"/>
          </p:cNvSpPr>
          <p:nvPr/>
        </p:nvSpPr>
        <p:spPr bwMode="auto">
          <a:xfrm>
            <a:off x="7867040" y="1827654"/>
            <a:ext cx="237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500" b="1" i="1">
                <a:latin typeface="Times New Roman" panose="02020603050405020304" pitchFamily="18" charset="0"/>
                <a:cs typeface="Times New Roman" panose="02020603050405020304" pitchFamily="18" charset="0"/>
              </a:rPr>
              <a:t>t</a:t>
            </a:r>
          </a:p>
        </p:txBody>
      </p:sp>
      <p:sp>
        <p:nvSpPr>
          <p:cNvPr id="219" name="TextBox 218"/>
          <p:cNvSpPr txBox="1">
            <a:spLocks noChangeArrowheads="1"/>
          </p:cNvSpPr>
          <p:nvPr/>
        </p:nvSpPr>
        <p:spPr bwMode="auto">
          <a:xfrm>
            <a:off x="4437305" y="929922"/>
            <a:ext cx="6126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i="1">
                <a:latin typeface="Times New Roman" panose="02020603050405020304" pitchFamily="18" charset="0"/>
                <a:cs typeface="Times New Roman" panose="02020603050405020304" pitchFamily="18" charset="0"/>
              </a:rPr>
              <a:t>Gating</a:t>
            </a:r>
          </a:p>
          <a:p>
            <a:pPr eaLnBrk="1" hangingPunct="1">
              <a:spcBef>
                <a:spcPct val="0"/>
              </a:spcBef>
              <a:buFontTx/>
              <a:buNone/>
            </a:pPr>
            <a:r>
              <a:rPr lang="en-US" altLang="en-US" sz="1200" i="1">
                <a:latin typeface="Times New Roman" panose="02020603050405020304" pitchFamily="18" charset="0"/>
                <a:cs typeface="Times New Roman" panose="02020603050405020304" pitchFamily="18" charset="0"/>
              </a:rPr>
              <a:t>pulses</a:t>
            </a:r>
          </a:p>
        </p:txBody>
      </p:sp>
      <p:sp>
        <p:nvSpPr>
          <p:cNvPr id="220" name="Rectangle 219"/>
          <p:cNvSpPr/>
          <p:nvPr/>
        </p:nvSpPr>
        <p:spPr>
          <a:xfrm>
            <a:off x="4427780" y="853723"/>
            <a:ext cx="3962400" cy="1726406"/>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221" name="Straight Connector 220"/>
          <p:cNvCxnSpPr/>
          <p:nvPr/>
        </p:nvCxnSpPr>
        <p:spPr bwMode="auto">
          <a:xfrm>
            <a:off x="4949274" y="1789553"/>
            <a:ext cx="690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bwMode="auto">
          <a:xfrm flipV="1">
            <a:off x="5018330" y="1449035"/>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bwMode="auto">
          <a:xfrm>
            <a:off x="5017140" y="1450226"/>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bwMode="auto">
          <a:xfrm flipV="1">
            <a:off x="5099293" y="1449035"/>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bwMode="auto">
          <a:xfrm flipV="1">
            <a:off x="5283840" y="1687160"/>
            <a:ext cx="0" cy="103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bwMode="auto">
          <a:xfrm flipV="1">
            <a:off x="5473149" y="1687160"/>
            <a:ext cx="0" cy="1035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bwMode="auto">
          <a:xfrm flipV="1">
            <a:off x="5661268" y="1793126"/>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bwMode="auto">
          <a:xfrm flipV="1">
            <a:off x="5739849" y="1793126"/>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bwMode="auto">
          <a:xfrm flipV="1">
            <a:off x="5924396" y="1689541"/>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bwMode="auto">
          <a:xfrm flipV="1">
            <a:off x="6111324" y="1689541"/>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bwMode="auto">
          <a:xfrm>
            <a:off x="5657696" y="2131263"/>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bwMode="auto">
          <a:xfrm flipV="1">
            <a:off x="6579240" y="169311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bwMode="auto">
          <a:xfrm flipV="1">
            <a:off x="6763786" y="169311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bwMode="auto">
          <a:xfrm flipV="1">
            <a:off x="6301824" y="1797889"/>
            <a:ext cx="0" cy="411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bwMode="auto">
          <a:xfrm flipV="1">
            <a:off x="6387549" y="1797889"/>
            <a:ext cx="0" cy="4119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bwMode="auto">
          <a:xfrm flipV="1">
            <a:off x="7216224" y="169430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bwMode="auto">
          <a:xfrm flipV="1">
            <a:off x="7405534" y="169430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bwMode="auto">
          <a:xfrm flipV="1">
            <a:off x="6944761" y="1454988"/>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bwMode="auto">
          <a:xfrm>
            <a:off x="6944761" y="1458560"/>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bwMode="auto">
          <a:xfrm flipV="1">
            <a:off x="7029296" y="1454988"/>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1" name="TextBox 240"/>
          <p:cNvSpPr txBox="1">
            <a:spLocks noChangeArrowheads="1"/>
          </p:cNvSpPr>
          <p:nvPr/>
        </p:nvSpPr>
        <p:spPr bwMode="auto">
          <a:xfrm>
            <a:off x="4446830" y="2120547"/>
            <a:ext cx="574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200" i="1">
                <a:latin typeface="Times New Roman" panose="02020603050405020304" pitchFamily="18" charset="0"/>
                <a:cs typeface="Times New Roman" panose="02020603050405020304" pitchFamily="18" charset="0"/>
              </a:rPr>
              <a:t>X-ray </a:t>
            </a:r>
          </a:p>
          <a:p>
            <a:pPr eaLnBrk="1" hangingPunct="1">
              <a:spcBef>
                <a:spcPct val="0"/>
              </a:spcBef>
              <a:buFontTx/>
              <a:buNone/>
            </a:pPr>
            <a:r>
              <a:rPr lang="en-US" altLang="en-US" sz="1200" i="1">
                <a:latin typeface="Times New Roman" panose="02020603050405020304" pitchFamily="18" charset="0"/>
                <a:cs typeface="Times New Roman" panose="02020603050405020304" pitchFamily="18" charset="0"/>
              </a:rPr>
              <a:t>pulses</a:t>
            </a:r>
          </a:p>
        </p:txBody>
      </p:sp>
      <p:cxnSp>
        <p:nvCxnSpPr>
          <p:cNvPr id="242" name="Straight Connector 241"/>
          <p:cNvCxnSpPr/>
          <p:nvPr/>
        </p:nvCxnSpPr>
        <p:spPr>
          <a:xfrm flipV="1">
            <a:off x="5475530" y="1191860"/>
            <a:ext cx="0" cy="1369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flipV="1">
            <a:off x="5651743" y="1191860"/>
            <a:ext cx="0" cy="1369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8042518" y="1191860"/>
            <a:ext cx="1785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8044899" y="1191860"/>
            <a:ext cx="0" cy="1369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flipV="1">
            <a:off x="8221111" y="1191860"/>
            <a:ext cx="0" cy="13692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6775693" y="959688"/>
            <a:ext cx="178594"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flipV="1">
            <a:off x="6776884" y="959688"/>
            <a:ext cx="0" cy="13692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flipV="1">
            <a:off x="6953096" y="960879"/>
            <a:ext cx="0" cy="136922"/>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5007615" y="1326401"/>
            <a:ext cx="4667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5004043" y="1094228"/>
            <a:ext cx="1771650"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8221112" y="1328782"/>
            <a:ext cx="9763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6953096" y="1097801"/>
            <a:ext cx="1376363" cy="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bwMode="auto">
          <a:xfrm>
            <a:off x="4939749" y="2521788"/>
            <a:ext cx="34432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27" name="Line 39"/>
          <p:cNvSpPr>
            <a:spLocks noChangeShapeType="1"/>
          </p:cNvSpPr>
          <p:nvPr/>
        </p:nvSpPr>
        <p:spPr bwMode="auto">
          <a:xfrm flipV="1">
            <a:off x="509929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28" name="Line 39"/>
          <p:cNvSpPr>
            <a:spLocks noChangeShapeType="1"/>
          </p:cNvSpPr>
          <p:nvPr/>
        </p:nvSpPr>
        <p:spPr bwMode="auto">
          <a:xfrm flipV="1">
            <a:off x="52064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29" name="Line 39"/>
          <p:cNvSpPr>
            <a:spLocks noChangeShapeType="1"/>
          </p:cNvSpPr>
          <p:nvPr/>
        </p:nvSpPr>
        <p:spPr bwMode="auto">
          <a:xfrm flipV="1">
            <a:off x="5421952"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0" name="Line 39"/>
          <p:cNvSpPr>
            <a:spLocks noChangeShapeType="1"/>
          </p:cNvSpPr>
          <p:nvPr/>
        </p:nvSpPr>
        <p:spPr bwMode="auto">
          <a:xfrm flipV="1">
            <a:off x="501833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1" name="Line 39"/>
          <p:cNvSpPr>
            <a:spLocks noChangeShapeType="1"/>
          </p:cNvSpPr>
          <p:nvPr/>
        </p:nvSpPr>
        <p:spPr bwMode="auto">
          <a:xfrm flipV="1">
            <a:off x="512548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2" name="Line 39"/>
          <p:cNvSpPr>
            <a:spLocks noChangeShapeType="1"/>
          </p:cNvSpPr>
          <p:nvPr/>
        </p:nvSpPr>
        <p:spPr bwMode="auto">
          <a:xfrm flipV="1">
            <a:off x="53147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3" name="Line 39"/>
          <p:cNvSpPr>
            <a:spLocks noChangeShapeType="1"/>
          </p:cNvSpPr>
          <p:nvPr/>
        </p:nvSpPr>
        <p:spPr bwMode="auto">
          <a:xfrm flipV="1">
            <a:off x="5529109"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4" name="Line 39"/>
          <p:cNvSpPr>
            <a:spLocks noChangeShapeType="1"/>
          </p:cNvSpPr>
          <p:nvPr/>
        </p:nvSpPr>
        <p:spPr bwMode="auto">
          <a:xfrm flipV="1">
            <a:off x="5582686"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5" name="Line 39"/>
          <p:cNvSpPr>
            <a:spLocks noChangeShapeType="1"/>
          </p:cNvSpPr>
          <p:nvPr/>
        </p:nvSpPr>
        <p:spPr bwMode="auto">
          <a:xfrm flipV="1">
            <a:off x="57172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6" name="Line 39"/>
          <p:cNvSpPr>
            <a:spLocks noChangeShapeType="1"/>
          </p:cNvSpPr>
          <p:nvPr/>
        </p:nvSpPr>
        <p:spPr bwMode="auto">
          <a:xfrm flipV="1">
            <a:off x="598630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7" name="Line 39"/>
          <p:cNvSpPr>
            <a:spLocks noChangeShapeType="1"/>
          </p:cNvSpPr>
          <p:nvPr/>
        </p:nvSpPr>
        <p:spPr bwMode="auto">
          <a:xfrm flipV="1">
            <a:off x="6308968"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8" name="Line 39"/>
          <p:cNvSpPr>
            <a:spLocks noChangeShapeType="1"/>
          </p:cNvSpPr>
          <p:nvPr/>
        </p:nvSpPr>
        <p:spPr bwMode="auto">
          <a:xfrm flipV="1">
            <a:off x="66316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39" name="Line 39"/>
          <p:cNvSpPr>
            <a:spLocks noChangeShapeType="1"/>
          </p:cNvSpPr>
          <p:nvPr/>
        </p:nvSpPr>
        <p:spPr bwMode="auto">
          <a:xfrm flipV="1">
            <a:off x="56636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0" name="Line 39"/>
          <p:cNvSpPr>
            <a:spLocks noChangeShapeType="1"/>
          </p:cNvSpPr>
          <p:nvPr/>
        </p:nvSpPr>
        <p:spPr bwMode="auto">
          <a:xfrm flipV="1">
            <a:off x="5851768"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1" name="Line 39"/>
          <p:cNvSpPr>
            <a:spLocks noChangeShapeType="1"/>
          </p:cNvSpPr>
          <p:nvPr/>
        </p:nvSpPr>
        <p:spPr bwMode="auto">
          <a:xfrm flipV="1">
            <a:off x="61744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2" name="Line 39"/>
          <p:cNvSpPr>
            <a:spLocks noChangeShapeType="1"/>
          </p:cNvSpPr>
          <p:nvPr/>
        </p:nvSpPr>
        <p:spPr bwMode="auto">
          <a:xfrm flipV="1">
            <a:off x="65780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3" name="Line 39"/>
          <p:cNvSpPr>
            <a:spLocks noChangeShapeType="1"/>
          </p:cNvSpPr>
          <p:nvPr/>
        </p:nvSpPr>
        <p:spPr bwMode="auto">
          <a:xfrm flipV="1">
            <a:off x="695428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4" name="Line 39"/>
          <p:cNvSpPr>
            <a:spLocks noChangeShapeType="1"/>
          </p:cNvSpPr>
          <p:nvPr/>
        </p:nvSpPr>
        <p:spPr bwMode="auto">
          <a:xfrm flipV="1">
            <a:off x="70888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5" name="Line 39"/>
          <p:cNvSpPr>
            <a:spLocks noChangeShapeType="1"/>
          </p:cNvSpPr>
          <p:nvPr/>
        </p:nvSpPr>
        <p:spPr bwMode="auto">
          <a:xfrm flipV="1">
            <a:off x="730433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6" name="Line 39"/>
          <p:cNvSpPr>
            <a:spLocks noChangeShapeType="1"/>
          </p:cNvSpPr>
          <p:nvPr/>
        </p:nvSpPr>
        <p:spPr bwMode="auto">
          <a:xfrm flipV="1">
            <a:off x="738529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7" name="Line 39"/>
          <p:cNvSpPr>
            <a:spLocks noChangeShapeType="1"/>
          </p:cNvSpPr>
          <p:nvPr/>
        </p:nvSpPr>
        <p:spPr bwMode="auto">
          <a:xfrm flipV="1">
            <a:off x="75198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8" name="Line 39"/>
          <p:cNvSpPr>
            <a:spLocks noChangeShapeType="1"/>
          </p:cNvSpPr>
          <p:nvPr/>
        </p:nvSpPr>
        <p:spPr bwMode="auto">
          <a:xfrm flipV="1">
            <a:off x="75460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49" name="Line 39"/>
          <p:cNvSpPr>
            <a:spLocks noChangeShapeType="1"/>
          </p:cNvSpPr>
          <p:nvPr/>
        </p:nvSpPr>
        <p:spPr bwMode="auto">
          <a:xfrm flipV="1">
            <a:off x="76007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0" name="Line 39"/>
          <p:cNvSpPr>
            <a:spLocks noChangeShapeType="1"/>
          </p:cNvSpPr>
          <p:nvPr/>
        </p:nvSpPr>
        <p:spPr bwMode="auto">
          <a:xfrm flipV="1">
            <a:off x="61208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1" name="Line 39"/>
          <p:cNvSpPr>
            <a:spLocks noChangeShapeType="1"/>
          </p:cNvSpPr>
          <p:nvPr/>
        </p:nvSpPr>
        <p:spPr bwMode="auto">
          <a:xfrm flipV="1">
            <a:off x="64173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2" name="Line 39"/>
          <p:cNvSpPr>
            <a:spLocks noChangeShapeType="1"/>
          </p:cNvSpPr>
          <p:nvPr/>
        </p:nvSpPr>
        <p:spPr bwMode="auto">
          <a:xfrm flipV="1">
            <a:off x="6820936"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3" name="Line 39"/>
          <p:cNvSpPr>
            <a:spLocks noChangeShapeType="1"/>
          </p:cNvSpPr>
          <p:nvPr/>
        </p:nvSpPr>
        <p:spPr bwMode="auto">
          <a:xfrm flipV="1">
            <a:off x="70626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4" name="Line 39"/>
          <p:cNvSpPr>
            <a:spLocks noChangeShapeType="1"/>
          </p:cNvSpPr>
          <p:nvPr/>
        </p:nvSpPr>
        <p:spPr bwMode="auto">
          <a:xfrm flipV="1">
            <a:off x="7223368"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5" name="Line 39"/>
          <p:cNvSpPr>
            <a:spLocks noChangeShapeType="1"/>
          </p:cNvSpPr>
          <p:nvPr/>
        </p:nvSpPr>
        <p:spPr bwMode="auto">
          <a:xfrm flipV="1">
            <a:off x="743887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6" name="Line 39"/>
          <p:cNvSpPr>
            <a:spLocks noChangeShapeType="1"/>
          </p:cNvSpPr>
          <p:nvPr/>
        </p:nvSpPr>
        <p:spPr bwMode="auto">
          <a:xfrm flipV="1">
            <a:off x="52338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7" name="Line 39"/>
          <p:cNvSpPr>
            <a:spLocks noChangeShapeType="1"/>
          </p:cNvSpPr>
          <p:nvPr/>
        </p:nvSpPr>
        <p:spPr bwMode="auto">
          <a:xfrm flipV="1">
            <a:off x="53409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8" name="Line 39"/>
          <p:cNvSpPr>
            <a:spLocks noChangeShapeType="1"/>
          </p:cNvSpPr>
          <p:nvPr/>
        </p:nvSpPr>
        <p:spPr bwMode="auto">
          <a:xfrm flipV="1">
            <a:off x="54493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59" name="Line 39"/>
          <p:cNvSpPr>
            <a:spLocks noChangeShapeType="1"/>
          </p:cNvSpPr>
          <p:nvPr/>
        </p:nvSpPr>
        <p:spPr bwMode="auto">
          <a:xfrm flipV="1">
            <a:off x="5610071"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0" name="Line 39"/>
          <p:cNvSpPr>
            <a:spLocks noChangeShapeType="1"/>
          </p:cNvSpPr>
          <p:nvPr/>
        </p:nvSpPr>
        <p:spPr bwMode="auto">
          <a:xfrm flipV="1">
            <a:off x="56910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1" name="Line 39"/>
          <p:cNvSpPr>
            <a:spLocks noChangeShapeType="1"/>
          </p:cNvSpPr>
          <p:nvPr/>
        </p:nvSpPr>
        <p:spPr bwMode="auto">
          <a:xfrm flipV="1">
            <a:off x="582557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2" name="Line 39"/>
          <p:cNvSpPr>
            <a:spLocks noChangeShapeType="1"/>
          </p:cNvSpPr>
          <p:nvPr/>
        </p:nvSpPr>
        <p:spPr bwMode="auto">
          <a:xfrm flipV="1">
            <a:off x="57446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3" name="Line 39"/>
          <p:cNvSpPr>
            <a:spLocks noChangeShapeType="1"/>
          </p:cNvSpPr>
          <p:nvPr/>
        </p:nvSpPr>
        <p:spPr bwMode="auto">
          <a:xfrm flipV="1">
            <a:off x="5879152"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4" name="Line 39"/>
          <p:cNvSpPr>
            <a:spLocks noChangeShapeType="1"/>
          </p:cNvSpPr>
          <p:nvPr/>
        </p:nvSpPr>
        <p:spPr bwMode="auto">
          <a:xfrm flipV="1">
            <a:off x="603988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5" name="Line 39"/>
          <p:cNvSpPr>
            <a:spLocks noChangeShapeType="1"/>
          </p:cNvSpPr>
          <p:nvPr/>
        </p:nvSpPr>
        <p:spPr bwMode="auto">
          <a:xfrm flipV="1">
            <a:off x="62018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6" name="Line 39"/>
          <p:cNvSpPr>
            <a:spLocks noChangeShapeType="1"/>
          </p:cNvSpPr>
          <p:nvPr/>
        </p:nvSpPr>
        <p:spPr bwMode="auto">
          <a:xfrm flipV="1">
            <a:off x="6336352"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7" name="Line 39"/>
          <p:cNvSpPr>
            <a:spLocks noChangeShapeType="1"/>
          </p:cNvSpPr>
          <p:nvPr/>
        </p:nvSpPr>
        <p:spPr bwMode="auto">
          <a:xfrm flipV="1">
            <a:off x="647089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8" name="Line 39"/>
          <p:cNvSpPr>
            <a:spLocks noChangeShapeType="1"/>
          </p:cNvSpPr>
          <p:nvPr/>
        </p:nvSpPr>
        <p:spPr bwMode="auto">
          <a:xfrm flipV="1">
            <a:off x="66590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69" name="Line 39"/>
          <p:cNvSpPr>
            <a:spLocks noChangeShapeType="1"/>
          </p:cNvSpPr>
          <p:nvPr/>
        </p:nvSpPr>
        <p:spPr bwMode="auto">
          <a:xfrm flipV="1">
            <a:off x="6847130"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0" name="Line 39"/>
          <p:cNvSpPr>
            <a:spLocks noChangeShapeType="1"/>
          </p:cNvSpPr>
          <p:nvPr/>
        </p:nvSpPr>
        <p:spPr bwMode="auto">
          <a:xfrm flipV="1">
            <a:off x="698167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1" name="Line 39"/>
          <p:cNvSpPr>
            <a:spLocks noChangeShapeType="1"/>
          </p:cNvSpPr>
          <p:nvPr/>
        </p:nvSpPr>
        <p:spPr bwMode="auto">
          <a:xfrm flipV="1">
            <a:off x="71162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2" name="Line 39"/>
          <p:cNvSpPr>
            <a:spLocks noChangeShapeType="1"/>
          </p:cNvSpPr>
          <p:nvPr/>
        </p:nvSpPr>
        <p:spPr bwMode="auto">
          <a:xfrm flipV="1">
            <a:off x="7250752"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3" name="Line 39"/>
          <p:cNvSpPr>
            <a:spLocks noChangeShapeType="1"/>
          </p:cNvSpPr>
          <p:nvPr/>
        </p:nvSpPr>
        <p:spPr bwMode="auto">
          <a:xfrm flipV="1">
            <a:off x="5556493"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4" name="Line 39"/>
          <p:cNvSpPr>
            <a:spLocks noChangeShapeType="1"/>
          </p:cNvSpPr>
          <p:nvPr/>
        </p:nvSpPr>
        <p:spPr bwMode="auto">
          <a:xfrm flipV="1">
            <a:off x="5637455"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5" name="Line 39"/>
          <p:cNvSpPr>
            <a:spLocks noChangeShapeType="1"/>
          </p:cNvSpPr>
          <p:nvPr/>
        </p:nvSpPr>
        <p:spPr bwMode="auto">
          <a:xfrm flipV="1">
            <a:off x="57719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6" name="Line 39"/>
          <p:cNvSpPr>
            <a:spLocks noChangeShapeType="1"/>
          </p:cNvSpPr>
          <p:nvPr/>
        </p:nvSpPr>
        <p:spPr bwMode="auto">
          <a:xfrm flipV="1">
            <a:off x="59065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7" name="Line 39"/>
          <p:cNvSpPr>
            <a:spLocks noChangeShapeType="1"/>
          </p:cNvSpPr>
          <p:nvPr/>
        </p:nvSpPr>
        <p:spPr bwMode="auto">
          <a:xfrm flipV="1">
            <a:off x="606727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8" name="Line 39"/>
          <p:cNvSpPr>
            <a:spLocks noChangeShapeType="1"/>
          </p:cNvSpPr>
          <p:nvPr/>
        </p:nvSpPr>
        <p:spPr bwMode="auto">
          <a:xfrm flipV="1">
            <a:off x="62291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79" name="Line 39"/>
          <p:cNvSpPr>
            <a:spLocks noChangeShapeType="1"/>
          </p:cNvSpPr>
          <p:nvPr/>
        </p:nvSpPr>
        <p:spPr bwMode="auto">
          <a:xfrm flipV="1">
            <a:off x="601369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0" name="Line 39"/>
          <p:cNvSpPr>
            <a:spLocks noChangeShapeType="1"/>
          </p:cNvSpPr>
          <p:nvPr/>
        </p:nvSpPr>
        <p:spPr bwMode="auto">
          <a:xfrm flipV="1">
            <a:off x="61482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1" name="Line 39"/>
          <p:cNvSpPr>
            <a:spLocks noChangeShapeType="1"/>
          </p:cNvSpPr>
          <p:nvPr/>
        </p:nvSpPr>
        <p:spPr bwMode="auto">
          <a:xfrm flipV="1">
            <a:off x="628277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2" name="Line 39"/>
          <p:cNvSpPr>
            <a:spLocks noChangeShapeType="1"/>
          </p:cNvSpPr>
          <p:nvPr/>
        </p:nvSpPr>
        <p:spPr bwMode="auto">
          <a:xfrm flipV="1">
            <a:off x="644350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3" name="Line 39"/>
          <p:cNvSpPr>
            <a:spLocks noChangeShapeType="1"/>
          </p:cNvSpPr>
          <p:nvPr/>
        </p:nvSpPr>
        <p:spPr bwMode="auto">
          <a:xfrm flipV="1">
            <a:off x="660543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4" name="Line 39"/>
          <p:cNvSpPr>
            <a:spLocks noChangeShapeType="1"/>
          </p:cNvSpPr>
          <p:nvPr/>
        </p:nvSpPr>
        <p:spPr bwMode="auto">
          <a:xfrm flipV="1">
            <a:off x="6793552"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5" name="Line 39"/>
          <p:cNvSpPr>
            <a:spLocks noChangeShapeType="1"/>
          </p:cNvSpPr>
          <p:nvPr/>
        </p:nvSpPr>
        <p:spPr bwMode="auto">
          <a:xfrm flipV="1">
            <a:off x="63637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6" name="Line 39"/>
          <p:cNvSpPr>
            <a:spLocks noChangeShapeType="1"/>
          </p:cNvSpPr>
          <p:nvPr/>
        </p:nvSpPr>
        <p:spPr bwMode="auto">
          <a:xfrm flipV="1">
            <a:off x="649708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7" name="Line 39"/>
          <p:cNvSpPr>
            <a:spLocks noChangeShapeType="1"/>
          </p:cNvSpPr>
          <p:nvPr/>
        </p:nvSpPr>
        <p:spPr bwMode="auto">
          <a:xfrm flipV="1">
            <a:off x="66863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8" name="Line 39"/>
          <p:cNvSpPr>
            <a:spLocks noChangeShapeType="1"/>
          </p:cNvSpPr>
          <p:nvPr/>
        </p:nvSpPr>
        <p:spPr bwMode="auto">
          <a:xfrm flipV="1">
            <a:off x="6874515"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89" name="Line 39"/>
          <p:cNvSpPr>
            <a:spLocks noChangeShapeType="1"/>
          </p:cNvSpPr>
          <p:nvPr/>
        </p:nvSpPr>
        <p:spPr bwMode="auto">
          <a:xfrm flipV="1">
            <a:off x="70090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0" name="Line 39"/>
          <p:cNvSpPr>
            <a:spLocks noChangeShapeType="1"/>
          </p:cNvSpPr>
          <p:nvPr/>
        </p:nvSpPr>
        <p:spPr bwMode="auto">
          <a:xfrm flipV="1">
            <a:off x="714359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1" name="Line 39"/>
          <p:cNvSpPr>
            <a:spLocks noChangeShapeType="1"/>
          </p:cNvSpPr>
          <p:nvPr/>
        </p:nvSpPr>
        <p:spPr bwMode="auto">
          <a:xfrm flipV="1">
            <a:off x="72781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2" name="Line 39"/>
          <p:cNvSpPr>
            <a:spLocks noChangeShapeType="1"/>
          </p:cNvSpPr>
          <p:nvPr/>
        </p:nvSpPr>
        <p:spPr bwMode="auto">
          <a:xfrm flipV="1">
            <a:off x="735790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3" name="Line 39"/>
          <p:cNvSpPr>
            <a:spLocks noChangeShapeType="1"/>
          </p:cNvSpPr>
          <p:nvPr/>
        </p:nvSpPr>
        <p:spPr bwMode="auto">
          <a:xfrm flipV="1">
            <a:off x="50457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4" name="Line 39"/>
          <p:cNvSpPr>
            <a:spLocks noChangeShapeType="1"/>
          </p:cNvSpPr>
          <p:nvPr/>
        </p:nvSpPr>
        <p:spPr bwMode="auto">
          <a:xfrm flipV="1">
            <a:off x="515287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5" name="Line 39"/>
          <p:cNvSpPr>
            <a:spLocks noChangeShapeType="1"/>
          </p:cNvSpPr>
          <p:nvPr/>
        </p:nvSpPr>
        <p:spPr bwMode="auto">
          <a:xfrm flipV="1">
            <a:off x="52600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6" name="Line 39"/>
          <p:cNvSpPr>
            <a:spLocks noChangeShapeType="1"/>
          </p:cNvSpPr>
          <p:nvPr/>
        </p:nvSpPr>
        <p:spPr bwMode="auto">
          <a:xfrm flipV="1">
            <a:off x="536837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7" name="Line 39"/>
          <p:cNvSpPr>
            <a:spLocks noChangeShapeType="1"/>
          </p:cNvSpPr>
          <p:nvPr/>
        </p:nvSpPr>
        <p:spPr bwMode="auto">
          <a:xfrm flipV="1">
            <a:off x="5475530"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8" name="Line 39"/>
          <p:cNvSpPr>
            <a:spLocks noChangeShapeType="1"/>
          </p:cNvSpPr>
          <p:nvPr/>
        </p:nvSpPr>
        <p:spPr bwMode="auto">
          <a:xfrm flipV="1">
            <a:off x="507190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299" name="Line 39"/>
          <p:cNvSpPr>
            <a:spLocks noChangeShapeType="1"/>
          </p:cNvSpPr>
          <p:nvPr/>
        </p:nvSpPr>
        <p:spPr bwMode="auto">
          <a:xfrm flipV="1">
            <a:off x="51802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0" name="Line 39"/>
          <p:cNvSpPr>
            <a:spLocks noChangeShapeType="1"/>
          </p:cNvSpPr>
          <p:nvPr/>
        </p:nvSpPr>
        <p:spPr bwMode="auto">
          <a:xfrm flipV="1">
            <a:off x="52874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1" name="Line 39"/>
          <p:cNvSpPr>
            <a:spLocks noChangeShapeType="1"/>
          </p:cNvSpPr>
          <p:nvPr/>
        </p:nvSpPr>
        <p:spPr bwMode="auto">
          <a:xfrm flipV="1">
            <a:off x="5394568"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2" name="Line 39"/>
          <p:cNvSpPr>
            <a:spLocks noChangeShapeType="1"/>
          </p:cNvSpPr>
          <p:nvPr/>
        </p:nvSpPr>
        <p:spPr bwMode="auto">
          <a:xfrm flipV="1">
            <a:off x="5502915"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3" name="Line 39"/>
          <p:cNvSpPr>
            <a:spLocks noChangeShapeType="1"/>
          </p:cNvSpPr>
          <p:nvPr/>
        </p:nvSpPr>
        <p:spPr bwMode="auto">
          <a:xfrm flipV="1">
            <a:off x="719717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4" name="Line 39"/>
          <p:cNvSpPr>
            <a:spLocks noChangeShapeType="1"/>
          </p:cNvSpPr>
          <p:nvPr/>
        </p:nvSpPr>
        <p:spPr bwMode="auto">
          <a:xfrm flipV="1">
            <a:off x="73317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5" name="Line 39"/>
          <p:cNvSpPr>
            <a:spLocks noChangeShapeType="1"/>
          </p:cNvSpPr>
          <p:nvPr/>
        </p:nvSpPr>
        <p:spPr bwMode="auto">
          <a:xfrm flipV="1">
            <a:off x="741267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6" name="Line 39"/>
          <p:cNvSpPr>
            <a:spLocks noChangeShapeType="1"/>
          </p:cNvSpPr>
          <p:nvPr/>
        </p:nvSpPr>
        <p:spPr bwMode="auto">
          <a:xfrm flipV="1">
            <a:off x="74924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7" name="Line 39"/>
          <p:cNvSpPr>
            <a:spLocks noChangeShapeType="1"/>
          </p:cNvSpPr>
          <p:nvPr/>
        </p:nvSpPr>
        <p:spPr bwMode="auto">
          <a:xfrm flipV="1">
            <a:off x="75734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8" name="Line 39"/>
          <p:cNvSpPr>
            <a:spLocks noChangeShapeType="1"/>
          </p:cNvSpPr>
          <p:nvPr/>
        </p:nvSpPr>
        <p:spPr bwMode="auto">
          <a:xfrm flipV="1">
            <a:off x="67125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09" name="Line 39"/>
          <p:cNvSpPr>
            <a:spLocks noChangeShapeType="1"/>
          </p:cNvSpPr>
          <p:nvPr/>
        </p:nvSpPr>
        <p:spPr bwMode="auto">
          <a:xfrm flipV="1">
            <a:off x="74662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0" name="Line 39"/>
          <p:cNvSpPr>
            <a:spLocks noChangeShapeType="1"/>
          </p:cNvSpPr>
          <p:nvPr/>
        </p:nvSpPr>
        <p:spPr bwMode="auto">
          <a:xfrm flipV="1">
            <a:off x="593273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1" name="Line 39"/>
          <p:cNvSpPr>
            <a:spLocks noChangeShapeType="1"/>
          </p:cNvSpPr>
          <p:nvPr/>
        </p:nvSpPr>
        <p:spPr bwMode="auto">
          <a:xfrm flipV="1">
            <a:off x="652447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2" name="Line 39"/>
          <p:cNvSpPr>
            <a:spLocks noChangeShapeType="1"/>
          </p:cNvSpPr>
          <p:nvPr/>
        </p:nvSpPr>
        <p:spPr bwMode="auto">
          <a:xfrm flipV="1">
            <a:off x="673997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3" name="Line 39"/>
          <p:cNvSpPr>
            <a:spLocks noChangeShapeType="1"/>
          </p:cNvSpPr>
          <p:nvPr/>
        </p:nvSpPr>
        <p:spPr bwMode="auto">
          <a:xfrm flipV="1">
            <a:off x="6900709"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4" name="Line 39"/>
          <p:cNvSpPr>
            <a:spLocks noChangeShapeType="1"/>
          </p:cNvSpPr>
          <p:nvPr/>
        </p:nvSpPr>
        <p:spPr bwMode="auto">
          <a:xfrm flipV="1">
            <a:off x="57981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5" name="Line 39"/>
          <p:cNvSpPr>
            <a:spLocks noChangeShapeType="1"/>
          </p:cNvSpPr>
          <p:nvPr/>
        </p:nvSpPr>
        <p:spPr bwMode="auto">
          <a:xfrm flipV="1">
            <a:off x="59601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6" name="Line 39"/>
          <p:cNvSpPr>
            <a:spLocks noChangeShapeType="1"/>
          </p:cNvSpPr>
          <p:nvPr/>
        </p:nvSpPr>
        <p:spPr bwMode="auto">
          <a:xfrm flipV="1">
            <a:off x="60946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7" name="Line 39"/>
          <p:cNvSpPr>
            <a:spLocks noChangeShapeType="1"/>
          </p:cNvSpPr>
          <p:nvPr/>
        </p:nvSpPr>
        <p:spPr bwMode="auto">
          <a:xfrm flipV="1">
            <a:off x="62553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8" name="Line 39"/>
          <p:cNvSpPr>
            <a:spLocks noChangeShapeType="1"/>
          </p:cNvSpPr>
          <p:nvPr/>
        </p:nvSpPr>
        <p:spPr bwMode="auto">
          <a:xfrm flipV="1">
            <a:off x="638993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19" name="Line 39"/>
          <p:cNvSpPr>
            <a:spLocks noChangeShapeType="1"/>
          </p:cNvSpPr>
          <p:nvPr/>
        </p:nvSpPr>
        <p:spPr bwMode="auto">
          <a:xfrm flipV="1">
            <a:off x="65518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0" name="Line 39"/>
          <p:cNvSpPr>
            <a:spLocks noChangeShapeType="1"/>
          </p:cNvSpPr>
          <p:nvPr/>
        </p:nvSpPr>
        <p:spPr bwMode="auto">
          <a:xfrm flipV="1">
            <a:off x="6766168"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1" name="Line 39"/>
          <p:cNvSpPr>
            <a:spLocks noChangeShapeType="1"/>
          </p:cNvSpPr>
          <p:nvPr/>
        </p:nvSpPr>
        <p:spPr bwMode="auto">
          <a:xfrm flipV="1">
            <a:off x="6928093" y="2245563"/>
            <a:ext cx="0" cy="273844"/>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2" name="Line 39"/>
          <p:cNvSpPr>
            <a:spLocks noChangeShapeType="1"/>
          </p:cNvSpPr>
          <p:nvPr/>
        </p:nvSpPr>
        <p:spPr bwMode="auto">
          <a:xfrm flipV="1">
            <a:off x="703524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3" name="Line 39"/>
          <p:cNvSpPr>
            <a:spLocks noChangeShapeType="1"/>
          </p:cNvSpPr>
          <p:nvPr/>
        </p:nvSpPr>
        <p:spPr bwMode="auto">
          <a:xfrm flipV="1">
            <a:off x="71697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4" name="Line 39"/>
          <p:cNvSpPr>
            <a:spLocks noChangeShapeType="1"/>
          </p:cNvSpPr>
          <p:nvPr/>
        </p:nvSpPr>
        <p:spPr bwMode="auto">
          <a:xfrm flipV="1">
            <a:off x="772938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5" name="Line 39"/>
          <p:cNvSpPr>
            <a:spLocks noChangeShapeType="1"/>
          </p:cNvSpPr>
          <p:nvPr/>
        </p:nvSpPr>
        <p:spPr bwMode="auto">
          <a:xfrm flipV="1">
            <a:off x="764961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6" name="Line 39"/>
          <p:cNvSpPr>
            <a:spLocks noChangeShapeType="1"/>
          </p:cNvSpPr>
          <p:nvPr/>
        </p:nvSpPr>
        <p:spPr bwMode="auto">
          <a:xfrm flipV="1">
            <a:off x="767580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7" name="Line 39"/>
          <p:cNvSpPr>
            <a:spLocks noChangeShapeType="1"/>
          </p:cNvSpPr>
          <p:nvPr/>
        </p:nvSpPr>
        <p:spPr bwMode="auto">
          <a:xfrm flipV="1">
            <a:off x="770319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8" name="Line 39"/>
          <p:cNvSpPr>
            <a:spLocks noChangeShapeType="1"/>
          </p:cNvSpPr>
          <p:nvPr/>
        </p:nvSpPr>
        <p:spPr bwMode="auto">
          <a:xfrm flipV="1">
            <a:off x="762222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29" name="Line 39"/>
          <p:cNvSpPr>
            <a:spLocks noChangeShapeType="1"/>
          </p:cNvSpPr>
          <p:nvPr/>
        </p:nvSpPr>
        <p:spPr bwMode="auto">
          <a:xfrm flipV="1">
            <a:off x="7756768"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cxnSp>
        <p:nvCxnSpPr>
          <p:cNvPr id="358" name="Straight Connector 357"/>
          <p:cNvCxnSpPr/>
          <p:nvPr/>
        </p:nvCxnSpPr>
        <p:spPr bwMode="auto">
          <a:xfrm flipV="1">
            <a:off x="7866305" y="169311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bwMode="auto">
          <a:xfrm flipV="1">
            <a:off x="8048471" y="1693113"/>
            <a:ext cx="0" cy="104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32" name="Rectangle 183"/>
          <p:cNvSpPr>
            <a:spLocks noChangeArrowheads="1"/>
          </p:cNvSpPr>
          <p:nvPr/>
        </p:nvSpPr>
        <p:spPr bwMode="auto">
          <a:xfrm>
            <a:off x="5232642" y="1397838"/>
            <a:ext cx="365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CC00"/>
                </a:solidFill>
                <a:latin typeface="Wingdings" panose="05000000000000000000" pitchFamily="2" charset="2"/>
                <a:sym typeface="Wingdings" panose="05000000000000000000" pitchFamily="2" charset="2"/>
              </a:rPr>
              <a:t></a:t>
            </a:r>
            <a:endParaRPr lang="en-US" altLang="en-US" sz="1800">
              <a:solidFill>
                <a:srgbClr val="00CC00"/>
              </a:solidFill>
              <a:latin typeface="Arial" panose="020B0604020202020204" pitchFamily="34" charset="0"/>
            </a:endParaRPr>
          </a:p>
        </p:txBody>
      </p:sp>
      <p:sp>
        <p:nvSpPr>
          <p:cNvPr id="6333" name="Rectangle 184"/>
          <p:cNvSpPr>
            <a:spLocks noChangeArrowheads="1"/>
          </p:cNvSpPr>
          <p:nvPr/>
        </p:nvSpPr>
        <p:spPr bwMode="auto">
          <a:xfrm>
            <a:off x="5861293" y="1412126"/>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C00000"/>
                </a:solidFill>
                <a:latin typeface="Wingdings" panose="05000000000000000000" pitchFamily="2" charset="2"/>
                <a:sym typeface="Wingdings" panose="05000000000000000000" pitchFamily="2" charset="2"/>
              </a:rPr>
              <a:t></a:t>
            </a:r>
            <a:endParaRPr lang="en-US" altLang="en-US" sz="1800">
              <a:solidFill>
                <a:srgbClr val="C00000"/>
              </a:solidFill>
              <a:latin typeface="Arial" panose="020B0604020202020204" pitchFamily="34" charset="0"/>
            </a:endParaRPr>
          </a:p>
        </p:txBody>
      </p:sp>
      <p:sp>
        <p:nvSpPr>
          <p:cNvPr id="6334" name="Rectangle 185"/>
          <p:cNvSpPr>
            <a:spLocks noChangeArrowheads="1"/>
          </p:cNvSpPr>
          <p:nvPr/>
        </p:nvSpPr>
        <p:spPr bwMode="auto">
          <a:xfrm>
            <a:off x="6512565" y="1412126"/>
            <a:ext cx="365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CC00"/>
                </a:solidFill>
                <a:latin typeface="Wingdings" panose="05000000000000000000" pitchFamily="2" charset="2"/>
                <a:sym typeface="Wingdings" panose="05000000000000000000" pitchFamily="2" charset="2"/>
              </a:rPr>
              <a:t></a:t>
            </a:r>
            <a:endParaRPr lang="en-US" altLang="en-US" sz="1800">
              <a:solidFill>
                <a:srgbClr val="00CC00"/>
              </a:solidFill>
              <a:latin typeface="Arial" panose="020B0604020202020204" pitchFamily="34" charset="0"/>
            </a:endParaRPr>
          </a:p>
        </p:txBody>
      </p:sp>
      <p:sp>
        <p:nvSpPr>
          <p:cNvPr id="6335" name="Rectangle 190"/>
          <p:cNvSpPr>
            <a:spLocks noChangeArrowheads="1"/>
          </p:cNvSpPr>
          <p:nvPr/>
        </p:nvSpPr>
        <p:spPr bwMode="auto">
          <a:xfrm>
            <a:off x="7804392" y="1426413"/>
            <a:ext cx="3658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00CC00"/>
                </a:solidFill>
                <a:latin typeface="Wingdings" panose="05000000000000000000" pitchFamily="2" charset="2"/>
                <a:sym typeface="Wingdings" panose="05000000000000000000" pitchFamily="2" charset="2"/>
              </a:rPr>
              <a:t></a:t>
            </a:r>
            <a:endParaRPr lang="en-US" altLang="en-US" sz="1800">
              <a:solidFill>
                <a:srgbClr val="00CC00"/>
              </a:solidFill>
              <a:latin typeface="Arial" panose="020B0604020202020204" pitchFamily="34" charset="0"/>
            </a:endParaRPr>
          </a:p>
        </p:txBody>
      </p:sp>
      <p:sp>
        <p:nvSpPr>
          <p:cNvPr id="6336" name="Line 39"/>
          <p:cNvSpPr>
            <a:spLocks noChangeShapeType="1"/>
          </p:cNvSpPr>
          <p:nvPr/>
        </p:nvSpPr>
        <p:spPr bwMode="auto">
          <a:xfrm flipV="1">
            <a:off x="78651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37" name="Line 39"/>
          <p:cNvSpPr>
            <a:spLocks noChangeShapeType="1"/>
          </p:cNvSpPr>
          <p:nvPr/>
        </p:nvSpPr>
        <p:spPr bwMode="auto">
          <a:xfrm flipV="1">
            <a:off x="8187774"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38" name="Line 39"/>
          <p:cNvSpPr>
            <a:spLocks noChangeShapeType="1"/>
          </p:cNvSpPr>
          <p:nvPr/>
        </p:nvSpPr>
        <p:spPr bwMode="auto">
          <a:xfrm flipV="1">
            <a:off x="8134196"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39" name="Line 39"/>
          <p:cNvSpPr>
            <a:spLocks noChangeShapeType="1"/>
          </p:cNvSpPr>
          <p:nvPr/>
        </p:nvSpPr>
        <p:spPr bwMode="auto">
          <a:xfrm flipV="1">
            <a:off x="797346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0" name="Line 39"/>
          <p:cNvSpPr>
            <a:spLocks noChangeShapeType="1"/>
          </p:cNvSpPr>
          <p:nvPr/>
        </p:nvSpPr>
        <p:spPr bwMode="auto">
          <a:xfrm flipV="1">
            <a:off x="7892499"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1" name="Line 39"/>
          <p:cNvSpPr>
            <a:spLocks noChangeShapeType="1"/>
          </p:cNvSpPr>
          <p:nvPr/>
        </p:nvSpPr>
        <p:spPr bwMode="auto">
          <a:xfrm flipV="1">
            <a:off x="8027040"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2" name="Line 39"/>
          <p:cNvSpPr>
            <a:spLocks noChangeShapeType="1"/>
          </p:cNvSpPr>
          <p:nvPr/>
        </p:nvSpPr>
        <p:spPr bwMode="auto">
          <a:xfrm flipV="1">
            <a:off x="8215159"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3" name="Line 39"/>
          <p:cNvSpPr>
            <a:spLocks noChangeShapeType="1"/>
          </p:cNvSpPr>
          <p:nvPr/>
        </p:nvSpPr>
        <p:spPr bwMode="auto">
          <a:xfrm flipV="1">
            <a:off x="778534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4" name="Line 39"/>
          <p:cNvSpPr>
            <a:spLocks noChangeShapeType="1"/>
          </p:cNvSpPr>
          <p:nvPr/>
        </p:nvSpPr>
        <p:spPr bwMode="auto">
          <a:xfrm flipV="1">
            <a:off x="783892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5" name="Line 39"/>
          <p:cNvSpPr>
            <a:spLocks noChangeShapeType="1"/>
          </p:cNvSpPr>
          <p:nvPr/>
        </p:nvSpPr>
        <p:spPr bwMode="auto">
          <a:xfrm flipV="1">
            <a:off x="799965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6" name="Line 39"/>
          <p:cNvSpPr>
            <a:spLocks noChangeShapeType="1"/>
          </p:cNvSpPr>
          <p:nvPr/>
        </p:nvSpPr>
        <p:spPr bwMode="auto">
          <a:xfrm flipV="1">
            <a:off x="8161580"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7" name="Line 39"/>
          <p:cNvSpPr>
            <a:spLocks noChangeShapeType="1"/>
          </p:cNvSpPr>
          <p:nvPr/>
        </p:nvSpPr>
        <p:spPr bwMode="auto">
          <a:xfrm flipV="1">
            <a:off x="7919884"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8" name="Line 39"/>
          <p:cNvSpPr>
            <a:spLocks noChangeShapeType="1"/>
          </p:cNvSpPr>
          <p:nvPr/>
        </p:nvSpPr>
        <p:spPr bwMode="auto">
          <a:xfrm flipV="1">
            <a:off x="8053234"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49" name="Line 39"/>
          <p:cNvSpPr>
            <a:spLocks noChangeShapeType="1"/>
          </p:cNvSpPr>
          <p:nvPr/>
        </p:nvSpPr>
        <p:spPr bwMode="auto">
          <a:xfrm flipV="1">
            <a:off x="8242543"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0" name="Line 39"/>
          <p:cNvSpPr>
            <a:spLocks noChangeShapeType="1"/>
          </p:cNvSpPr>
          <p:nvPr/>
        </p:nvSpPr>
        <p:spPr bwMode="auto">
          <a:xfrm flipV="1">
            <a:off x="82687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1" name="Line 39"/>
          <p:cNvSpPr>
            <a:spLocks noChangeShapeType="1"/>
          </p:cNvSpPr>
          <p:nvPr/>
        </p:nvSpPr>
        <p:spPr bwMode="auto">
          <a:xfrm flipV="1">
            <a:off x="8080618"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2" name="Line 39"/>
          <p:cNvSpPr>
            <a:spLocks noChangeShapeType="1"/>
          </p:cNvSpPr>
          <p:nvPr/>
        </p:nvSpPr>
        <p:spPr bwMode="auto">
          <a:xfrm flipV="1">
            <a:off x="8296121"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3" name="Line 39"/>
          <p:cNvSpPr>
            <a:spLocks noChangeShapeType="1"/>
          </p:cNvSpPr>
          <p:nvPr/>
        </p:nvSpPr>
        <p:spPr bwMode="auto">
          <a:xfrm flipV="1">
            <a:off x="7811536"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4" name="Line 39"/>
          <p:cNvSpPr>
            <a:spLocks noChangeShapeType="1"/>
          </p:cNvSpPr>
          <p:nvPr/>
        </p:nvSpPr>
        <p:spPr bwMode="auto">
          <a:xfrm flipV="1">
            <a:off x="7946077"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5" name="Line 39"/>
          <p:cNvSpPr>
            <a:spLocks noChangeShapeType="1"/>
          </p:cNvSpPr>
          <p:nvPr/>
        </p:nvSpPr>
        <p:spPr bwMode="auto">
          <a:xfrm flipV="1">
            <a:off x="8108002" y="2245563"/>
            <a:ext cx="0" cy="273844"/>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6" name="Line 39"/>
          <p:cNvSpPr>
            <a:spLocks noChangeShapeType="1"/>
          </p:cNvSpPr>
          <p:nvPr/>
        </p:nvSpPr>
        <p:spPr bwMode="auto">
          <a:xfrm flipV="1">
            <a:off x="8322315" y="2245563"/>
            <a:ext cx="0" cy="27384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6357" name="TextBox 446"/>
          <p:cNvSpPr txBox="1">
            <a:spLocks noChangeArrowheads="1"/>
          </p:cNvSpPr>
          <p:nvPr/>
        </p:nvSpPr>
        <p:spPr bwMode="auto">
          <a:xfrm>
            <a:off x="4904030" y="1139472"/>
            <a:ext cx="3577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900">
                <a:solidFill>
                  <a:srgbClr val="FF0000"/>
                </a:solidFill>
                <a:latin typeface="Arial" panose="020B0604020202020204" pitchFamily="34" charset="0"/>
              </a:rPr>
              <a:t>ON</a:t>
            </a:r>
          </a:p>
        </p:txBody>
      </p:sp>
      <p:sp>
        <p:nvSpPr>
          <p:cNvPr id="6358" name="TextBox 447"/>
          <p:cNvSpPr txBox="1">
            <a:spLocks noChangeArrowheads="1"/>
          </p:cNvSpPr>
          <p:nvPr/>
        </p:nvSpPr>
        <p:spPr bwMode="auto">
          <a:xfrm>
            <a:off x="4904030" y="910872"/>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900">
                <a:solidFill>
                  <a:srgbClr val="0000FF"/>
                </a:solidFill>
                <a:latin typeface="Arial" panose="020B0604020202020204" pitchFamily="34" charset="0"/>
              </a:rPr>
              <a:t>OFF</a:t>
            </a:r>
          </a:p>
        </p:txBody>
      </p:sp>
      <p:cxnSp>
        <p:nvCxnSpPr>
          <p:cNvPr id="441" name="Straight Connector 440"/>
          <p:cNvCxnSpPr/>
          <p:nvPr/>
        </p:nvCxnSpPr>
        <p:spPr bwMode="auto">
          <a:xfrm>
            <a:off x="6298252" y="2209844"/>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bwMode="auto">
          <a:xfrm>
            <a:off x="7405534" y="1796697"/>
            <a:ext cx="1916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bwMode="auto">
          <a:xfrm>
            <a:off x="5095722" y="1791935"/>
            <a:ext cx="1928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bwMode="auto">
          <a:xfrm>
            <a:off x="5473149" y="1791935"/>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bwMode="auto">
          <a:xfrm>
            <a:off x="5737468" y="1791935"/>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p:nvPr/>
        </p:nvCxnSpPr>
        <p:spPr bwMode="auto">
          <a:xfrm>
            <a:off x="6108943" y="1796697"/>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p:nvCxnSpPr>
        <p:spPr bwMode="auto">
          <a:xfrm>
            <a:off x="6389930" y="1796697"/>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bwMode="auto">
          <a:xfrm>
            <a:off x="6761405" y="1796697"/>
            <a:ext cx="18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bwMode="auto">
          <a:xfrm>
            <a:off x="7025724" y="1796697"/>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bwMode="auto">
          <a:xfrm>
            <a:off x="7675805" y="1796697"/>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bwMode="auto">
          <a:xfrm>
            <a:off x="8047280" y="1796697"/>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bwMode="auto">
          <a:xfrm>
            <a:off x="5282649" y="1688351"/>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bwMode="auto">
          <a:xfrm>
            <a:off x="5925586" y="1691922"/>
            <a:ext cx="18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bwMode="auto">
          <a:xfrm>
            <a:off x="6578049" y="1695494"/>
            <a:ext cx="18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bwMode="auto">
          <a:xfrm>
            <a:off x="7213843" y="1693113"/>
            <a:ext cx="1916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bwMode="auto">
          <a:xfrm>
            <a:off x="7863924" y="1695494"/>
            <a:ext cx="1857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bwMode="auto">
          <a:xfrm flipV="1">
            <a:off x="7594843" y="1385932"/>
            <a:ext cx="0" cy="410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bwMode="auto">
          <a:xfrm>
            <a:off x="7594843" y="1390694"/>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bwMode="auto">
          <a:xfrm flipV="1">
            <a:off x="7679377" y="1385932"/>
            <a:ext cx="0" cy="4107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bwMode="auto">
          <a:xfrm flipV="1">
            <a:off x="8237780" y="1796697"/>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bwMode="auto">
          <a:xfrm flipV="1">
            <a:off x="8321124" y="1796697"/>
            <a:ext cx="0" cy="34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bwMode="auto">
          <a:xfrm>
            <a:off x="8236590" y="2140788"/>
            <a:ext cx="85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81" name="Rectangle 184"/>
          <p:cNvSpPr>
            <a:spLocks noChangeArrowheads="1"/>
          </p:cNvSpPr>
          <p:nvPr/>
        </p:nvSpPr>
        <p:spPr bwMode="auto">
          <a:xfrm>
            <a:off x="7166218" y="1425222"/>
            <a:ext cx="3305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rgbClr val="C00000"/>
                </a:solidFill>
                <a:latin typeface="Wingdings" panose="05000000000000000000" pitchFamily="2" charset="2"/>
                <a:sym typeface="Wingdings" panose="05000000000000000000" pitchFamily="2" charset="2"/>
              </a:rPr>
              <a:t></a:t>
            </a:r>
            <a:endParaRPr lang="en-US" altLang="en-US" sz="1800">
              <a:solidFill>
                <a:srgbClr val="C00000"/>
              </a:solidFill>
              <a:latin typeface="Arial" panose="020B0604020202020204" pitchFamily="34" charset="0"/>
            </a:endParaRPr>
          </a:p>
        </p:txBody>
      </p:sp>
      <p:sp>
        <p:nvSpPr>
          <p:cNvPr id="255" name="TextBox 254"/>
          <p:cNvSpPr txBox="1"/>
          <p:nvPr/>
        </p:nvSpPr>
        <p:spPr>
          <a:xfrm>
            <a:off x="899866" y="958161"/>
            <a:ext cx="2715808" cy="784830"/>
          </a:xfrm>
          <a:prstGeom prst="rect">
            <a:avLst/>
          </a:prstGeom>
          <a:noFill/>
        </p:spPr>
        <p:txBody>
          <a:bodyPr wrap="none" rtlCol="0">
            <a:spAutoFit/>
          </a:bodyPr>
          <a:lstStyle/>
          <a:p>
            <a:r>
              <a:rPr lang="en-US" sz="1500" dirty="0" smtClean="0"/>
              <a:t>Only imaging device states with </a:t>
            </a:r>
          </a:p>
          <a:p>
            <a:r>
              <a:rPr lang="en-US" sz="1500" dirty="0" smtClean="0"/>
              <a:t>G</a:t>
            </a:r>
            <a:r>
              <a:rPr lang="en-US" sz="1500" baseline="-25000" dirty="0" smtClean="0"/>
              <a:t>ON</a:t>
            </a:r>
            <a:r>
              <a:rPr lang="en-US" sz="1500" dirty="0" smtClean="0"/>
              <a:t> &gt; 1.5e-4 S   (~ 6 k</a:t>
            </a:r>
            <a:r>
              <a:rPr lang="el-GR" sz="1500" dirty="0" smtClean="0"/>
              <a:t>Ω</a:t>
            </a:r>
            <a:r>
              <a:rPr lang="en-US" sz="1500" dirty="0" smtClean="0"/>
              <a:t>)</a:t>
            </a:r>
          </a:p>
          <a:p>
            <a:r>
              <a:rPr lang="en-US" sz="1500" dirty="0" smtClean="0"/>
              <a:t>G</a:t>
            </a:r>
            <a:r>
              <a:rPr lang="en-US" sz="1500" baseline="-25000" dirty="0" smtClean="0"/>
              <a:t>OFF</a:t>
            </a:r>
            <a:r>
              <a:rPr lang="en-US" sz="1500" dirty="0" smtClean="0"/>
              <a:t> &lt; 1.5e-5 </a:t>
            </a:r>
            <a:r>
              <a:rPr lang="en-US" sz="1500" dirty="0"/>
              <a:t>S </a:t>
            </a:r>
            <a:r>
              <a:rPr lang="en-US" sz="1500" dirty="0" smtClean="0"/>
              <a:t> (~66 </a:t>
            </a:r>
            <a:r>
              <a:rPr lang="en-US" sz="1500" dirty="0"/>
              <a:t>k</a:t>
            </a:r>
            <a:r>
              <a:rPr lang="el-GR" sz="1500" dirty="0"/>
              <a:t>Ω</a:t>
            </a:r>
            <a:r>
              <a:rPr lang="en-US" sz="1500" dirty="0"/>
              <a:t>)</a:t>
            </a:r>
          </a:p>
        </p:txBody>
      </p:sp>
      <p:grpSp>
        <p:nvGrpSpPr>
          <p:cNvPr id="7" name="Group 6"/>
          <p:cNvGrpSpPr/>
          <p:nvPr/>
        </p:nvGrpSpPr>
        <p:grpSpPr>
          <a:xfrm>
            <a:off x="435261" y="343616"/>
            <a:ext cx="3281304" cy="2584219"/>
            <a:chOff x="435261" y="343616"/>
            <a:chExt cx="3281304" cy="2584219"/>
          </a:xfrm>
        </p:grpSpPr>
        <p:pic>
          <p:nvPicPr>
            <p:cNvPr id="6147" name="Picture 2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261" y="353940"/>
              <a:ext cx="3281304" cy="257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a:off x="952881" y="715867"/>
              <a:ext cx="25584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934593" y="1954009"/>
              <a:ext cx="2558415" cy="0"/>
            </a:xfrm>
            <a:prstGeom prst="line">
              <a:avLst/>
            </a:prstGeom>
            <a:ln w="127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2989361" y="343616"/>
              <a:ext cx="466794" cy="369332"/>
            </a:xfrm>
            <a:prstGeom prst="rect">
              <a:avLst/>
            </a:prstGeom>
          </p:spPr>
          <p:txBody>
            <a:bodyPr wrap="none">
              <a:spAutoFit/>
            </a:bodyPr>
            <a:lstStyle/>
            <a:p>
              <a:r>
                <a:rPr lang="en-US" dirty="0" smtClean="0">
                  <a:solidFill>
                    <a:srgbClr val="FF0000"/>
                  </a:solidFill>
                </a:rPr>
                <a:t>ON</a:t>
              </a:r>
              <a:endParaRPr lang="en-US" dirty="0">
                <a:solidFill>
                  <a:srgbClr val="FF0000"/>
                </a:solidFill>
              </a:endParaRPr>
            </a:p>
          </p:txBody>
        </p:sp>
        <p:sp>
          <p:nvSpPr>
            <p:cNvPr id="257" name="Rectangle 256"/>
            <p:cNvSpPr/>
            <p:nvPr/>
          </p:nvSpPr>
          <p:spPr>
            <a:xfrm>
              <a:off x="2953291" y="2043578"/>
              <a:ext cx="550151" cy="369332"/>
            </a:xfrm>
            <a:prstGeom prst="rect">
              <a:avLst/>
            </a:prstGeom>
          </p:spPr>
          <p:txBody>
            <a:bodyPr wrap="none">
              <a:spAutoFit/>
            </a:bodyPr>
            <a:lstStyle/>
            <a:p>
              <a:r>
                <a:rPr lang="en-US" dirty="0" smtClean="0">
                  <a:solidFill>
                    <a:srgbClr val="FF0000"/>
                  </a:solidFill>
                </a:rPr>
                <a:t>OFF</a:t>
              </a:r>
              <a:endParaRPr lang="en-US" dirty="0">
                <a:solidFill>
                  <a:srgbClr val="FF0000"/>
                </a:solidFill>
              </a:endParaRPr>
            </a:p>
          </p:txBody>
        </p:sp>
      </p:grpSp>
      <p:sp>
        <p:nvSpPr>
          <p:cNvPr id="6" name="Rectangle 5"/>
          <p:cNvSpPr/>
          <p:nvPr/>
        </p:nvSpPr>
        <p:spPr>
          <a:xfrm>
            <a:off x="1177321" y="4340430"/>
            <a:ext cx="8842253" cy="584775"/>
          </a:xfrm>
          <a:prstGeom prst="rect">
            <a:avLst/>
          </a:prstGeom>
        </p:spPr>
        <p:txBody>
          <a:bodyPr wrap="square">
            <a:spAutoFit/>
          </a:bodyPr>
          <a:lstStyle/>
          <a:p>
            <a:r>
              <a:rPr lang="en-US" sz="1600" dirty="0" smtClean="0"/>
              <a:t>Within </a:t>
            </a:r>
            <a:r>
              <a:rPr lang="en-US" sz="1600" dirty="0" err="1" smtClean="0"/>
              <a:t>crosspoint</a:t>
            </a:r>
            <a:r>
              <a:rPr lang="en-US" sz="1600" dirty="0" smtClean="0"/>
              <a:t> area, </a:t>
            </a:r>
            <a:r>
              <a:rPr lang="en-US" sz="1600" dirty="0" err="1" smtClean="0"/>
              <a:t>Abs</a:t>
            </a:r>
            <a:r>
              <a:rPr lang="en-US" sz="1600" baseline="-25000" dirty="0" err="1" smtClean="0"/>
              <a:t>OFF</a:t>
            </a:r>
            <a:r>
              <a:rPr lang="en-US" sz="1600" baseline="-25000" dirty="0" smtClean="0"/>
              <a:t> </a:t>
            </a:r>
            <a:r>
              <a:rPr lang="en-US" sz="1600" dirty="0" smtClean="0"/>
              <a:t>- </a:t>
            </a:r>
            <a:r>
              <a:rPr lang="en-US" sz="1600" dirty="0" err="1" smtClean="0"/>
              <a:t>Abs</a:t>
            </a:r>
            <a:r>
              <a:rPr lang="en-US" sz="1600" baseline="-25000" dirty="0" err="1" smtClean="0"/>
              <a:t>ON</a:t>
            </a:r>
            <a:r>
              <a:rPr lang="en-US" sz="1600" dirty="0" smtClean="0"/>
              <a:t> = +0.0015 ± 0.0002 (SNR ≈ 7)</a:t>
            </a:r>
          </a:p>
          <a:p>
            <a:r>
              <a:rPr lang="en-US" sz="1600" dirty="0" smtClean="0"/>
              <a:t>Outside of </a:t>
            </a:r>
            <a:r>
              <a:rPr lang="en-US" sz="1600" dirty="0" err="1" smtClean="0"/>
              <a:t>crosspoint</a:t>
            </a:r>
            <a:r>
              <a:rPr lang="en-US" sz="1600" dirty="0" smtClean="0"/>
              <a:t> area, No signal above noise level</a:t>
            </a:r>
            <a:endParaRPr lang="en-US" sz="1600" dirty="0"/>
          </a:p>
        </p:txBody>
      </p:sp>
      <p:sp>
        <p:nvSpPr>
          <p:cNvPr id="258" name="TextBox 257"/>
          <p:cNvSpPr txBox="1"/>
          <p:nvPr/>
        </p:nvSpPr>
        <p:spPr>
          <a:xfrm>
            <a:off x="4828657" y="2922712"/>
            <a:ext cx="3660708" cy="1077218"/>
          </a:xfrm>
          <a:prstGeom prst="rect">
            <a:avLst/>
          </a:prstGeom>
          <a:noFill/>
        </p:spPr>
        <p:txBody>
          <a:bodyPr wrap="square" rtlCol="0">
            <a:spAutoFit/>
          </a:bodyPr>
          <a:lstStyle/>
          <a:p>
            <a:r>
              <a:rPr lang="en-US" sz="1600" dirty="0" smtClean="0"/>
              <a:t>Despite large conductance change, material changes are extremely small and no localization observed for small power operation</a:t>
            </a:r>
            <a:endParaRPr lang="en-US" sz="1600" dirty="0"/>
          </a:p>
        </p:txBody>
      </p:sp>
      <p:cxnSp>
        <p:nvCxnSpPr>
          <p:cNvPr id="8" name="Straight Arrow Connector 7"/>
          <p:cNvCxnSpPr/>
          <p:nvPr/>
        </p:nvCxnSpPr>
        <p:spPr>
          <a:xfrm flipV="1">
            <a:off x="2852184" y="3814115"/>
            <a:ext cx="531764" cy="59616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057256" y="272003"/>
            <a:ext cx="4396268" cy="523220"/>
          </a:xfrm>
          <a:prstGeom prst="rect">
            <a:avLst/>
          </a:prstGeom>
        </p:spPr>
        <p:txBody>
          <a:bodyPr wrap="none">
            <a:spAutoFit/>
          </a:bodyPr>
          <a:lstStyle/>
          <a:p>
            <a:r>
              <a:rPr lang="en-US" sz="2800" i="1" dirty="0" smtClean="0">
                <a:solidFill>
                  <a:srgbClr val="0000FF"/>
                </a:solidFill>
              </a:rPr>
              <a:t>in operando </a:t>
            </a:r>
            <a:r>
              <a:rPr lang="en-US" sz="2800" dirty="0" smtClean="0">
                <a:solidFill>
                  <a:srgbClr val="0000FF"/>
                </a:solidFill>
              </a:rPr>
              <a:t>analysis of </a:t>
            </a:r>
            <a:r>
              <a:rPr lang="en-US" sz="2800" dirty="0" err="1" smtClean="0">
                <a:solidFill>
                  <a:srgbClr val="0000FF"/>
                </a:solidFill>
              </a:rPr>
              <a:t>TaOx</a:t>
            </a:r>
            <a:endParaRPr lang="en-US" sz="2800" dirty="0"/>
          </a:p>
        </p:txBody>
      </p:sp>
      <p:sp>
        <p:nvSpPr>
          <p:cNvPr id="2" name="Rectangle 1"/>
          <p:cNvSpPr/>
          <p:nvPr/>
        </p:nvSpPr>
        <p:spPr>
          <a:xfrm>
            <a:off x="883920" y="717243"/>
            <a:ext cx="3495421" cy="323165"/>
          </a:xfrm>
          <a:prstGeom prst="rect">
            <a:avLst/>
          </a:prstGeom>
        </p:spPr>
        <p:txBody>
          <a:bodyPr wrap="square">
            <a:spAutoFit/>
          </a:bodyPr>
          <a:lstStyle/>
          <a:p>
            <a:r>
              <a:rPr lang="en-US" sz="1500" dirty="0" smtClean="0"/>
              <a:t>Applied roughly +1.25 </a:t>
            </a:r>
            <a:r>
              <a:rPr lang="en-US" sz="1500" dirty="0"/>
              <a:t>V, -2.0 </a:t>
            </a:r>
            <a:r>
              <a:rPr lang="en-US" sz="1500" dirty="0" smtClean="0"/>
              <a:t>V</a:t>
            </a:r>
            <a:endParaRPr lang="en-US" sz="1500" dirty="0"/>
          </a:p>
        </p:txBody>
      </p:sp>
      <p:sp>
        <p:nvSpPr>
          <p:cNvPr id="4" name="TextBox 3"/>
          <p:cNvSpPr txBox="1"/>
          <p:nvPr/>
        </p:nvSpPr>
        <p:spPr>
          <a:xfrm>
            <a:off x="198494" y="311971"/>
            <a:ext cx="736099" cy="400110"/>
          </a:xfrm>
          <a:prstGeom prst="rect">
            <a:avLst/>
          </a:prstGeom>
          <a:noFill/>
        </p:spPr>
        <p:txBody>
          <a:bodyPr wrap="none" rtlCol="0">
            <a:spAutoFit/>
          </a:bodyPr>
          <a:lstStyle/>
          <a:p>
            <a:pPr marL="0" defTabSz="430213">
              <a:spcAft>
                <a:spcPts val="400"/>
              </a:spcAft>
              <a:buSzPct val="100000"/>
            </a:pPr>
            <a:r>
              <a:rPr lang="en-US" sz="2000" dirty="0" smtClean="0">
                <a:solidFill>
                  <a:srgbClr val="000000"/>
                </a:solidFill>
                <a:latin typeface="HP Simplified" pitchFamily="34" charset="0"/>
                <a:cs typeface="HP Simplified" pitchFamily="34" charset="0"/>
              </a:rPr>
              <a:t>2015</a:t>
            </a:r>
          </a:p>
        </p:txBody>
      </p:sp>
    </p:spTree>
    <p:custDataLst>
      <p:tags r:id="rId1"/>
    </p:custDataLst>
    <p:extLst>
      <p:ext uri="{BB962C8B-B14F-4D97-AF65-F5344CB8AC3E}">
        <p14:creationId xmlns:p14="http://schemas.microsoft.com/office/powerpoint/2010/main" val="287510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nvPr>
        </p:nvGraphicFramePr>
        <p:xfrm>
          <a:off x="3253898" y="827395"/>
          <a:ext cx="5778342" cy="3248848"/>
        </p:xfrm>
        <a:graphic>
          <a:graphicData uri="http://schemas.openxmlformats.org/presentationml/2006/ole">
            <mc:AlternateContent xmlns:mc="http://schemas.openxmlformats.org/markup-compatibility/2006">
              <mc:Choice xmlns:v="urn:schemas-microsoft-com:vml" Requires="v">
                <p:oleObj spid="_x0000_s6224" name="Graph" r:id="rId3" imgW="3902400" imgH="2194560" progId="Origin50.Graph">
                  <p:embed/>
                </p:oleObj>
              </mc:Choice>
              <mc:Fallback>
                <p:oleObj name="Graph" r:id="rId3" imgW="3902400" imgH="2194560" progId="Origin50.Graph">
                  <p:embed/>
                  <p:pic>
                    <p:nvPicPr>
                      <p:cNvPr id="0" name=""/>
                      <p:cNvPicPr/>
                      <p:nvPr/>
                    </p:nvPicPr>
                    <p:blipFill>
                      <a:blip r:embed="rId4"/>
                      <a:stretch>
                        <a:fillRect/>
                      </a:stretch>
                    </p:blipFill>
                    <p:spPr>
                      <a:xfrm>
                        <a:off x="3253898" y="827395"/>
                        <a:ext cx="5778342" cy="3248848"/>
                      </a:xfrm>
                      <a:prstGeom prst="rect">
                        <a:avLst/>
                      </a:prstGeom>
                    </p:spPr>
                  </p:pic>
                </p:oleObj>
              </mc:Fallback>
            </mc:AlternateContent>
          </a:graphicData>
        </a:graphic>
      </p:graphicFrame>
      <p:sp>
        <p:nvSpPr>
          <p:cNvPr id="6" name="Rectangle 5"/>
          <p:cNvSpPr/>
          <p:nvPr/>
        </p:nvSpPr>
        <p:spPr>
          <a:xfrm>
            <a:off x="3322196" y="2451819"/>
            <a:ext cx="563880" cy="1192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8245530" y="898515"/>
            <a:ext cx="293625" cy="14034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TextBox 15"/>
          <p:cNvSpPr txBox="1"/>
          <p:nvPr/>
        </p:nvSpPr>
        <p:spPr>
          <a:xfrm>
            <a:off x="376423" y="272679"/>
            <a:ext cx="8418673" cy="415498"/>
          </a:xfrm>
          <a:prstGeom prst="rect">
            <a:avLst/>
          </a:prstGeom>
          <a:noFill/>
        </p:spPr>
        <p:txBody>
          <a:bodyPr wrap="square" rtlCol="0">
            <a:spAutoFit/>
          </a:bodyPr>
          <a:lstStyle/>
          <a:p>
            <a:r>
              <a:rPr lang="en-US" sz="2100" dirty="0" smtClean="0">
                <a:solidFill>
                  <a:srgbClr val="C00000"/>
                </a:solidFill>
                <a:latin typeface="Arial" pitchFamily="34" charset="0"/>
                <a:cs typeface="Arial" pitchFamily="34" charset="0"/>
              </a:rPr>
              <a:t>Spectroscopy of device regions:  field and temperature effects</a:t>
            </a:r>
            <a:endParaRPr lang="en-US" sz="2100" dirty="0">
              <a:solidFill>
                <a:srgbClr val="C00000"/>
              </a:solidFill>
              <a:latin typeface="Arial" pitchFamily="34" charset="0"/>
              <a:cs typeface="Arial" pitchFamily="34" charset="0"/>
            </a:endParaRPr>
          </a:p>
        </p:txBody>
      </p:sp>
      <p:grpSp>
        <p:nvGrpSpPr>
          <p:cNvPr id="2" name="Group 1"/>
          <p:cNvGrpSpPr/>
          <p:nvPr/>
        </p:nvGrpSpPr>
        <p:grpSpPr>
          <a:xfrm>
            <a:off x="252270" y="657076"/>
            <a:ext cx="3051397" cy="1985295"/>
            <a:chOff x="373973" y="829390"/>
            <a:chExt cx="3051397" cy="1985295"/>
          </a:xfrm>
        </p:grpSpPr>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79" y="1111568"/>
              <a:ext cx="1314450" cy="1133147"/>
            </a:xfrm>
            <a:prstGeom prst="rect">
              <a:avLst/>
            </a:prstGeom>
            <a:noFill/>
            <a:ln w="9525">
              <a:noFill/>
              <a:miter lim="800000"/>
              <a:headEnd/>
              <a:tailEnd/>
            </a:ln>
          </p:spPr>
        </p:pic>
        <p:pic>
          <p:nvPicPr>
            <p:cNvPr id="12" name="Picture 1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230" y="1225868"/>
              <a:ext cx="114300" cy="971550"/>
            </a:xfrm>
            <a:prstGeom prst="rect">
              <a:avLst/>
            </a:prstGeom>
            <a:noFill/>
            <a:ln w="9525">
              <a:noFill/>
              <a:miter lim="800000"/>
              <a:headEnd/>
              <a:tailEnd/>
            </a:ln>
          </p:spPr>
        </p:pic>
        <p:sp>
          <p:nvSpPr>
            <p:cNvPr id="13" name="TextBox 195"/>
            <p:cNvSpPr txBox="1">
              <a:spLocks noChangeArrowheads="1"/>
            </p:cNvSpPr>
            <p:nvPr/>
          </p:nvSpPr>
          <p:spPr bwMode="auto">
            <a:xfrm rot="-5400000">
              <a:off x="100934" y="1586837"/>
              <a:ext cx="1112997" cy="276999"/>
            </a:xfrm>
            <a:prstGeom prst="rect">
              <a:avLst/>
            </a:prstGeom>
            <a:noFill/>
            <a:ln w="9525">
              <a:noFill/>
              <a:miter lim="800000"/>
              <a:headEnd/>
              <a:tailEnd/>
            </a:ln>
          </p:spPr>
          <p:txBody>
            <a:bodyPr wrap="none">
              <a:spAutoFit/>
            </a:bodyPr>
            <a:lstStyle/>
            <a:p>
              <a:r>
                <a:rPr lang="en-US" sz="1200"/>
                <a:t>X-ray intensity</a:t>
              </a:r>
            </a:p>
          </p:txBody>
        </p:sp>
        <p:cxnSp>
          <p:nvCxnSpPr>
            <p:cNvPr id="14" name="Straight Arrow Connector 13"/>
            <p:cNvCxnSpPr/>
            <p:nvPr/>
          </p:nvCxnSpPr>
          <p:spPr>
            <a:xfrm>
              <a:off x="1044979" y="1054418"/>
              <a:ext cx="108585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 name="TextBox 198"/>
            <p:cNvSpPr txBox="1">
              <a:spLocks noChangeArrowheads="1"/>
            </p:cNvSpPr>
            <p:nvPr/>
          </p:nvSpPr>
          <p:spPr bwMode="auto">
            <a:xfrm>
              <a:off x="1310488" y="829390"/>
              <a:ext cx="500458" cy="276999"/>
            </a:xfrm>
            <a:prstGeom prst="rect">
              <a:avLst/>
            </a:prstGeom>
            <a:noFill/>
            <a:ln w="9525">
              <a:noFill/>
              <a:miter lim="800000"/>
              <a:headEnd/>
              <a:tailEnd/>
            </a:ln>
          </p:spPr>
          <p:txBody>
            <a:bodyPr wrap="none">
              <a:spAutoFit/>
            </a:bodyPr>
            <a:lstStyle/>
            <a:p>
              <a:r>
                <a:rPr lang="en-US" sz="1200" dirty="0"/>
                <a:t>2 </a:t>
              </a:r>
              <a:r>
                <a:rPr lang="el-GR" sz="1200" dirty="0"/>
                <a:t>μ</a:t>
              </a:r>
              <a:r>
                <a:rPr lang="en-US" sz="1200" dirty="0"/>
                <a:t>m</a:t>
              </a:r>
              <a:endParaRPr lang="en-US" sz="1200" baseline="-25000" dirty="0"/>
            </a:p>
          </p:txBody>
        </p:sp>
        <p:cxnSp>
          <p:nvCxnSpPr>
            <p:cNvPr id="18" name="Straight Arrow Connector 17"/>
            <p:cNvCxnSpPr/>
            <p:nvPr/>
          </p:nvCxnSpPr>
          <p:spPr>
            <a:xfrm flipV="1">
              <a:off x="1310488" y="2018642"/>
              <a:ext cx="646053" cy="40739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2071753" y="1878729"/>
              <a:ext cx="173376" cy="55461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2"/>
            <p:cNvSpPr txBox="1">
              <a:spLocks noChangeArrowheads="1"/>
            </p:cNvSpPr>
            <p:nvPr/>
          </p:nvSpPr>
          <p:spPr bwMode="auto">
            <a:xfrm>
              <a:off x="1783639" y="2378443"/>
              <a:ext cx="1641731" cy="369332"/>
            </a:xfrm>
            <a:prstGeom prst="rect">
              <a:avLst/>
            </a:prstGeom>
            <a:noFill/>
            <a:ln w="9525">
              <a:noFill/>
              <a:miter lim="800000"/>
              <a:headEnd/>
              <a:tailEnd/>
            </a:ln>
          </p:spPr>
          <p:txBody>
            <a:bodyPr wrap="none">
              <a:spAutoFit/>
            </a:bodyPr>
            <a:lstStyle/>
            <a:p>
              <a:r>
                <a:rPr lang="en-US" dirty="0" smtClean="0">
                  <a:solidFill>
                    <a:srgbClr val="FF0000"/>
                  </a:solidFill>
                </a:rPr>
                <a:t>“bright” region </a:t>
              </a:r>
            </a:p>
          </p:txBody>
        </p:sp>
        <p:sp>
          <p:nvSpPr>
            <p:cNvPr id="25" name="Rectangle 24"/>
            <p:cNvSpPr/>
            <p:nvPr/>
          </p:nvSpPr>
          <p:spPr>
            <a:xfrm>
              <a:off x="373973" y="2445353"/>
              <a:ext cx="1452129" cy="369332"/>
            </a:xfrm>
            <a:prstGeom prst="rect">
              <a:avLst/>
            </a:prstGeom>
          </p:spPr>
          <p:txBody>
            <a:bodyPr wrap="none">
              <a:spAutoFit/>
            </a:bodyPr>
            <a:lstStyle/>
            <a:p>
              <a:r>
                <a:rPr lang="en-US" dirty="0">
                  <a:solidFill>
                    <a:srgbClr val="0000FF"/>
                  </a:solidFill>
                </a:rPr>
                <a:t>“dark” </a:t>
              </a:r>
              <a:r>
                <a:rPr lang="en-US" dirty="0" smtClean="0">
                  <a:solidFill>
                    <a:srgbClr val="0000FF"/>
                  </a:solidFill>
                </a:rPr>
                <a:t>region</a:t>
              </a:r>
              <a:endParaRPr lang="en-US" dirty="0">
                <a:solidFill>
                  <a:srgbClr val="0000FF"/>
                </a:solidFill>
              </a:endParaRPr>
            </a:p>
          </p:txBody>
        </p:sp>
      </p:grpSp>
      <p:sp>
        <p:nvSpPr>
          <p:cNvPr id="23" name="Rectangle 22"/>
          <p:cNvSpPr/>
          <p:nvPr/>
        </p:nvSpPr>
        <p:spPr>
          <a:xfrm>
            <a:off x="1642319" y="4325394"/>
            <a:ext cx="6672220" cy="615553"/>
          </a:xfrm>
          <a:prstGeom prst="rect">
            <a:avLst/>
          </a:prstGeom>
          <a:ln>
            <a:solidFill>
              <a:schemeClr val="tx1"/>
            </a:solidFill>
          </a:ln>
        </p:spPr>
        <p:txBody>
          <a:bodyPr wrap="square">
            <a:spAutoFit/>
          </a:bodyPr>
          <a:lstStyle/>
          <a:p>
            <a:r>
              <a:rPr lang="en-US" sz="1700" dirty="0" smtClean="0"/>
              <a:t>Additional experiment:  Apply +V vs 0V and look for Joule heating</a:t>
            </a:r>
          </a:p>
          <a:p>
            <a:r>
              <a:rPr lang="en-US" sz="1700" b="1" dirty="0" smtClean="0"/>
              <a:t>localized current flow in bright region only!</a:t>
            </a:r>
            <a:endParaRPr lang="en-US" sz="1700" b="1" dirty="0"/>
          </a:p>
        </p:txBody>
      </p:sp>
      <p:pic>
        <p:nvPicPr>
          <p:cNvPr id="17" name="Picture 16"/>
          <p:cNvPicPr>
            <a:picLocks noChangeAspect="1"/>
          </p:cNvPicPr>
          <p:nvPr/>
        </p:nvPicPr>
        <p:blipFill rotWithShape="1">
          <a:blip r:embed="rId7">
            <a:extLst>
              <a:ext uri="{28A0092B-C50C-407E-A947-70E740481C1C}">
                <a14:useLocalDpi xmlns:a14="http://schemas.microsoft.com/office/drawing/2010/main" val="0"/>
              </a:ext>
            </a:extLst>
          </a:blip>
          <a:srcRect/>
          <a:stretch/>
        </p:blipFill>
        <p:spPr bwMode="auto">
          <a:xfrm>
            <a:off x="143430" y="2636381"/>
            <a:ext cx="3144617" cy="1691640"/>
          </a:xfrm>
          <a:prstGeom prst="rect">
            <a:avLst/>
          </a:prstGeom>
          <a:noFill/>
        </p:spPr>
      </p:pic>
      <p:cxnSp>
        <p:nvCxnSpPr>
          <p:cNvPr id="4" name="Straight Arrow Connector 3"/>
          <p:cNvCxnSpPr/>
          <p:nvPr/>
        </p:nvCxnSpPr>
        <p:spPr>
          <a:xfrm flipV="1">
            <a:off x="4738652" y="3482201"/>
            <a:ext cx="784392" cy="82549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690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2858" y="419308"/>
            <a:ext cx="8117206" cy="430887"/>
          </a:xfrm>
        </p:spPr>
        <p:txBody>
          <a:bodyPr/>
          <a:lstStyle/>
          <a:p>
            <a:r>
              <a:rPr lang="en-US" dirty="0" smtClean="0"/>
              <a:t>The “Sensible Machine” response to OSTP RFI</a:t>
            </a:r>
            <a:endParaRPr lang="en-US" dirty="0"/>
          </a:p>
        </p:txBody>
      </p:sp>
      <p:sp>
        <p:nvSpPr>
          <p:cNvPr id="4" name="Content Placeholder 3"/>
          <p:cNvSpPr>
            <a:spLocks noGrp="1"/>
          </p:cNvSpPr>
          <p:nvPr>
            <p:ph sz="quarter" idx="10"/>
          </p:nvPr>
        </p:nvSpPr>
        <p:spPr>
          <a:xfrm>
            <a:off x="362858" y="920120"/>
            <a:ext cx="8361794" cy="3666954"/>
          </a:xfrm>
        </p:spPr>
        <p:txBody>
          <a:bodyPr/>
          <a:lstStyle/>
          <a:p>
            <a:pPr marL="0" indent="0">
              <a:buNone/>
            </a:pPr>
            <a:r>
              <a:rPr lang="en-US" sz="2400" dirty="0" smtClean="0"/>
              <a:t>“The </a:t>
            </a:r>
            <a:r>
              <a:rPr lang="en-US" sz="2400" dirty="0"/>
              <a:t>central thesis of this white paper is that although our present understanding of brains is limited, we know enough now to design and build circuits that can accelerate certain computational tasks; and as we learn more about how brains communicate and process information, we will be able to harness that understanding to create a new exponential growth path for computing technology</a:t>
            </a:r>
            <a:r>
              <a:rPr lang="en-US" sz="2400" dirty="0" smtClean="0"/>
              <a:t>.”</a:t>
            </a:r>
            <a:endParaRPr lang="en-US" sz="2400" dirty="0"/>
          </a:p>
          <a:p>
            <a:pPr marL="0" indent="0">
              <a:buNone/>
            </a:pPr>
            <a:r>
              <a:rPr lang="en-US" sz="2400" dirty="0" smtClean="0"/>
              <a:t>Our challenge as a community is now </a:t>
            </a:r>
            <a:r>
              <a:rPr lang="en-US" sz="2400" smtClean="0"/>
              <a:t>to continuously </a:t>
            </a:r>
            <a:r>
              <a:rPr lang="en-US" sz="2400" dirty="0" smtClean="0"/>
              <a:t>perform more computation per unit energy rather than manufacture more transistors per unit area.</a:t>
            </a:r>
          </a:p>
        </p:txBody>
      </p:sp>
    </p:spTree>
    <p:extLst>
      <p:ext uri="{BB962C8B-B14F-4D97-AF65-F5344CB8AC3E}">
        <p14:creationId xmlns:p14="http://schemas.microsoft.com/office/powerpoint/2010/main" val="695334919"/>
      </p:ext>
    </p:extLst>
  </p:cSld>
  <p:clrMapOvr>
    <a:masterClrMapping/>
  </p:clrMapOvr>
  <p:transition>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628684" y="-1124522"/>
            <a:ext cx="5934075" cy="5567364"/>
            <a:chOff x="1752600" y="609600"/>
            <a:chExt cx="5791200" cy="5594350"/>
          </a:xfrm>
        </p:grpSpPr>
        <p:pic>
          <p:nvPicPr>
            <p:cNvPr id="7173" name="Picture 4" descr="squid  and memristor HH model"/>
            <p:cNvPicPr>
              <a:picLocks noChangeAspect="1" noChangeArrowheads="1"/>
            </p:cNvPicPr>
            <p:nvPr/>
          </p:nvPicPr>
          <p:blipFill>
            <a:blip r:embed="rId2" cstate="print"/>
            <a:srcRect/>
            <a:stretch>
              <a:fillRect/>
            </a:stretch>
          </p:blipFill>
          <p:spPr bwMode="auto">
            <a:xfrm>
              <a:off x="1795463" y="654050"/>
              <a:ext cx="5553075" cy="5549900"/>
            </a:xfrm>
            <a:prstGeom prst="rect">
              <a:avLst/>
            </a:prstGeom>
            <a:noFill/>
            <a:ln w="9525">
              <a:noFill/>
              <a:miter lim="800000"/>
              <a:headEnd/>
              <a:tailEnd/>
            </a:ln>
          </p:spPr>
        </p:pic>
        <p:sp>
          <p:nvSpPr>
            <p:cNvPr id="3" name="Rectangle 2"/>
            <p:cNvSpPr/>
            <p:nvPr/>
          </p:nvSpPr>
          <p:spPr>
            <a:xfrm>
              <a:off x="1752600" y="609600"/>
              <a:ext cx="5791200" cy="2057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7171" name="TextBox 4"/>
          <p:cNvSpPr txBox="1">
            <a:spLocks noChangeArrowheads="1"/>
          </p:cNvSpPr>
          <p:nvPr/>
        </p:nvSpPr>
        <p:spPr bwMode="auto">
          <a:xfrm>
            <a:off x="268131" y="343505"/>
            <a:ext cx="8318977" cy="523220"/>
          </a:xfrm>
          <a:prstGeom prst="rect">
            <a:avLst/>
          </a:prstGeom>
          <a:noFill/>
          <a:ln w="9525">
            <a:noFill/>
            <a:miter lim="800000"/>
            <a:headEnd/>
            <a:tailEnd/>
          </a:ln>
        </p:spPr>
        <p:txBody>
          <a:bodyPr wrap="square">
            <a:spAutoFit/>
          </a:bodyPr>
          <a:lstStyle/>
          <a:p>
            <a:pPr algn="ctr"/>
            <a:r>
              <a:rPr lang="en-US" sz="2800" dirty="0"/>
              <a:t>Leon Chua’s Version of the Hodgkin-Huxley </a:t>
            </a:r>
            <a:r>
              <a:rPr lang="en-US" sz="2800" dirty="0" smtClean="0"/>
              <a:t>Model </a:t>
            </a:r>
            <a:endParaRPr lang="en-US" sz="2800" dirty="0"/>
          </a:p>
        </p:txBody>
      </p:sp>
      <p:sp>
        <p:nvSpPr>
          <p:cNvPr id="7172" name="TextBox 5"/>
          <p:cNvSpPr txBox="1">
            <a:spLocks noChangeArrowheads="1"/>
          </p:cNvSpPr>
          <p:nvPr/>
        </p:nvSpPr>
        <p:spPr bwMode="auto">
          <a:xfrm>
            <a:off x="1525791" y="4338675"/>
            <a:ext cx="5337872" cy="507831"/>
          </a:xfrm>
          <a:prstGeom prst="rect">
            <a:avLst/>
          </a:prstGeom>
          <a:noFill/>
          <a:ln w="9525">
            <a:noFill/>
            <a:miter lim="800000"/>
            <a:headEnd/>
            <a:tailEnd/>
          </a:ln>
        </p:spPr>
        <p:txBody>
          <a:bodyPr wrap="none">
            <a:spAutoFit/>
          </a:bodyPr>
          <a:lstStyle/>
          <a:p>
            <a:r>
              <a:rPr lang="en-US" sz="1350" dirty="0"/>
              <a:t>L. Chua et al., “Hodgkin-Huxley Axon is made of </a:t>
            </a:r>
            <a:r>
              <a:rPr lang="en-US" sz="1350" dirty="0" err="1"/>
              <a:t>Memristors</a:t>
            </a:r>
            <a:r>
              <a:rPr lang="en-US" sz="1350" dirty="0"/>
              <a:t>,” </a:t>
            </a:r>
          </a:p>
          <a:p>
            <a:r>
              <a:rPr lang="en-US" sz="1350" i="1" dirty="0"/>
              <a:t>International Journal of Bifurcation and Chaos </a:t>
            </a:r>
            <a:r>
              <a:rPr lang="en-US" sz="1350" b="1" dirty="0"/>
              <a:t>22</a:t>
            </a:r>
            <a:r>
              <a:rPr lang="en-US" sz="1350" dirty="0"/>
              <a:t> (2012) art. # 1230011.</a:t>
            </a:r>
          </a:p>
        </p:txBody>
      </p:sp>
      <p:sp>
        <p:nvSpPr>
          <p:cNvPr id="4" name="TextBox 3"/>
          <p:cNvSpPr txBox="1"/>
          <p:nvPr/>
        </p:nvSpPr>
        <p:spPr>
          <a:xfrm>
            <a:off x="6500882" y="1166222"/>
            <a:ext cx="2395611" cy="2663258"/>
          </a:xfrm>
          <a:prstGeom prst="rect">
            <a:avLst/>
          </a:prstGeom>
          <a:noFill/>
        </p:spPr>
        <p:txBody>
          <a:bodyPr wrap="none" lIns="0" tIns="0" rIns="0" bIns="0" rtlCol="0">
            <a:noAutofit/>
          </a:bodyPr>
          <a:lstStyle/>
          <a:p>
            <a:pPr algn="ctr">
              <a:lnSpc>
                <a:spcPct val="90000"/>
              </a:lnSpc>
            </a:pPr>
            <a:r>
              <a:rPr lang="en-US" dirty="0" smtClean="0"/>
              <a:t>Biased at the </a:t>
            </a:r>
          </a:p>
          <a:p>
            <a:pPr algn="ctr">
              <a:lnSpc>
                <a:spcPct val="90000"/>
              </a:lnSpc>
            </a:pPr>
            <a:r>
              <a:rPr lang="en-US" dirty="0" smtClean="0"/>
              <a:t>‘Edge of Chaos’!</a:t>
            </a:r>
          </a:p>
          <a:p>
            <a:pPr algn="ctr">
              <a:lnSpc>
                <a:spcPct val="90000"/>
              </a:lnSpc>
            </a:pPr>
            <a:endParaRPr lang="en-US" dirty="0" smtClean="0"/>
          </a:p>
          <a:p>
            <a:pPr algn="ctr">
              <a:lnSpc>
                <a:spcPct val="90000"/>
              </a:lnSpc>
            </a:pPr>
            <a:r>
              <a:rPr lang="en-US" dirty="0" smtClean="0"/>
              <a:t>Brains are finely tuned to</a:t>
            </a:r>
          </a:p>
          <a:p>
            <a:pPr algn="ctr">
              <a:lnSpc>
                <a:spcPct val="90000"/>
              </a:lnSpc>
            </a:pPr>
            <a:r>
              <a:rPr lang="en-US" dirty="0" smtClean="0"/>
              <a:t>operate right at the line </a:t>
            </a:r>
          </a:p>
          <a:p>
            <a:pPr algn="ctr">
              <a:lnSpc>
                <a:spcPct val="90000"/>
              </a:lnSpc>
            </a:pPr>
            <a:r>
              <a:rPr lang="en-US" dirty="0" smtClean="0"/>
              <a:t>that separates chaos from </a:t>
            </a:r>
          </a:p>
          <a:p>
            <a:pPr algn="ctr">
              <a:lnSpc>
                <a:spcPct val="90000"/>
              </a:lnSpc>
            </a:pPr>
            <a:r>
              <a:rPr lang="en-US" dirty="0" smtClean="0"/>
              <a:t>epilepsy.</a:t>
            </a:r>
          </a:p>
          <a:p>
            <a:pPr algn="ctr">
              <a:lnSpc>
                <a:spcPct val="90000"/>
              </a:lnSpc>
            </a:pPr>
            <a:endParaRPr lang="en-US" dirty="0"/>
          </a:p>
          <a:p>
            <a:pPr algn="ctr">
              <a:lnSpc>
                <a:spcPct val="90000"/>
              </a:lnSpc>
            </a:pPr>
            <a:r>
              <a:rPr lang="en-US" dirty="0" smtClean="0"/>
              <a:t>Is this the key to creativity</a:t>
            </a:r>
          </a:p>
          <a:p>
            <a:pPr algn="ctr">
              <a:lnSpc>
                <a:spcPct val="90000"/>
              </a:lnSpc>
            </a:pPr>
            <a:r>
              <a:rPr lang="en-US" dirty="0" smtClean="0"/>
              <a:t>and intuition?</a:t>
            </a:r>
            <a:endParaRPr lang="en-US" dirty="0"/>
          </a:p>
        </p:txBody>
      </p:sp>
    </p:spTree>
    <p:extLst>
      <p:ext uri="{BB962C8B-B14F-4D97-AF65-F5344CB8AC3E}">
        <p14:creationId xmlns:p14="http://schemas.microsoft.com/office/powerpoint/2010/main" val="19285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a:stretch>
            <a:fillRect/>
          </a:stretch>
        </p:blipFill>
        <p:spPr bwMode="auto">
          <a:xfrm>
            <a:off x="4880134" y="972979"/>
            <a:ext cx="2549366" cy="3951446"/>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1542702" y="777263"/>
            <a:ext cx="2767727" cy="4113610"/>
          </a:xfrm>
          <a:prstGeom prst="rect">
            <a:avLst/>
          </a:prstGeom>
          <a:noFill/>
          <a:ln w="9525">
            <a:noFill/>
            <a:miter lim="800000"/>
            <a:headEnd/>
            <a:tailEnd/>
          </a:ln>
        </p:spPr>
      </p:pic>
      <p:sp>
        <p:nvSpPr>
          <p:cNvPr id="6" name="TextBox 5"/>
          <p:cNvSpPr txBox="1"/>
          <p:nvPr/>
        </p:nvSpPr>
        <p:spPr>
          <a:xfrm>
            <a:off x="336883" y="346948"/>
            <a:ext cx="7768963" cy="457200"/>
          </a:xfrm>
          <a:prstGeom prst="rect">
            <a:avLst/>
          </a:prstGeom>
          <a:noFill/>
        </p:spPr>
        <p:txBody>
          <a:bodyPr wrap="none" rtlCol="0">
            <a:noAutofit/>
          </a:bodyPr>
          <a:lstStyle/>
          <a:p>
            <a:pPr algn="ctr"/>
            <a:r>
              <a:rPr lang="en-US" sz="2100" dirty="0">
                <a:solidFill>
                  <a:srgbClr val="000000"/>
                </a:solidFill>
                <a:latin typeface="Futura Bk" pitchFamily="34" charset="0"/>
              </a:rPr>
              <a:t>NbO</a:t>
            </a:r>
            <a:r>
              <a:rPr lang="en-US" sz="2100" baseline="-25000" dirty="0">
                <a:solidFill>
                  <a:srgbClr val="000000"/>
                </a:solidFill>
                <a:latin typeface="Futura Bk" pitchFamily="34" charset="0"/>
              </a:rPr>
              <a:t>2</a:t>
            </a:r>
            <a:r>
              <a:rPr lang="en-US" sz="2100" dirty="0">
                <a:solidFill>
                  <a:srgbClr val="000000"/>
                </a:solidFill>
                <a:latin typeface="Futura Bk" pitchFamily="34" charset="0"/>
              </a:rPr>
              <a:t> Locally Active </a:t>
            </a:r>
            <a:r>
              <a:rPr lang="en-US" sz="2100" dirty="0" smtClean="0">
                <a:solidFill>
                  <a:srgbClr val="000000"/>
                </a:solidFill>
                <a:latin typeface="Futura Bk" pitchFamily="34" charset="0"/>
              </a:rPr>
              <a:t>“Mott” </a:t>
            </a:r>
            <a:r>
              <a:rPr lang="en-US" sz="2100" dirty="0" err="1" smtClean="0">
                <a:solidFill>
                  <a:srgbClr val="000000"/>
                </a:solidFill>
                <a:latin typeface="Futura Bk" pitchFamily="34" charset="0"/>
              </a:rPr>
              <a:t>Memristor</a:t>
            </a:r>
            <a:r>
              <a:rPr lang="en-US" sz="2100" dirty="0" smtClean="0">
                <a:solidFill>
                  <a:srgbClr val="000000"/>
                </a:solidFill>
                <a:latin typeface="Futura Bk" pitchFamily="34" charset="0"/>
              </a:rPr>
              <a:t> – thermoelectric switching</a:t>
            </a:r>
            <a:endParaRPr lang="en-US" sz="2100" dirty="0">
              <a:solidFill>
                <a:srgbClr val="000000"/>
              </a:solidFill>
              <a:latin typeface="Futura Bk" pitchFamily="34" charset="0"/>
            </a:endParaRPr>
          </a:p>
        </p:txBody>
      </p:sp>
      <p:sp>
        <p:nvSpPr>
          <p:cNvPr id="7" name="TextBox 6"/>
          <p:cNvSpPr txBox="1"/>
          <p:nvPr/>
        </p:nvSpPr>
        <p:spPr>
          <a:xfrm>
            <a:off x="5038725" y="695325"/>
            <a:ext cx="2352675" cy="352425"/>
          </a:xfrm>
          <a:prstGeom prst="rect">
            <a:avLst/>
          </a:prstGeom>
          <a:noFill/>
        </p:spPr>
        <p:txBody>
          <a:bodyPr wrap="none" rtlCol="0">
            <a:noAutofit/>
          </a:bodyPr>
          <a:lstStyle/>
          <a:p>
            <a:pPr algn="ctr"/>
            <a:r>
              <a:rPr lang="en-US" dirty="0">
                <a:solidFill>
                  <a:srgbClr val="000000"/>
                </a:solidFill>
                <a:latin typeface="Futura Bk" pitchFamily="34" charset="0"/>
              </a:rPr>
              <a:t>Oscillator with DC bias!</a:t>
            </a:r>
            <a:endParaRPr lang="en-US" dirty="0" err="1">
              <a:solidFill>
                <a:srgbClr val="000000"/>
              </a:solidFill>
              <a:latin typeface="Futura Bk" pitchFamily="34" charset="0"/>
            </a:endParaRPr>
          </a:p>
        </p:txBody>
      </p:sp>
      <p:sp>
        <p:nvSpPr>
          <p:cNvPr id="8" name="TextBox 7"/>
          <p:cNvSpPr txBox="1"/>
          <p:nvPr/>
        </p:nvSpPr>
        <p:spPr>
          <a:xfrm>
            <a:off x="3409950" y="2524125"/>
            <a:ext cx="685800" cy="685800"/>
          </a:xfrm>
          <a:prstGeom prst="rect">
            <a:avLst/>
          </a:prstGeom>
          <a:noFill/>
        </p:spPr>
        <p:txBody>
          <a:bodyPr wrap="none" rtlCol="0">
            <a:noAutofit/>
          </a:bodyPr>
          <a:lstStyle/>
          <a:p>
            <a:endParaRPr lang="en-US" sz="1500" dirty="0" err="1">
              <a:solidFill>
                <a:srgbClr val="000000"/>
              </a:solidFill>
              <a:latin typeface="Futura Bk" pitchFamily="34" charset="0"/>
            </a:endParaRPr>
          </a:p>
        </p:txBody>
      </p:sp>
      <p:sp>
        <p:nvSpPr>
          <p:cNvPr id="9" name="TextBox 8"/>
          <p:cNvSpPr txBox="1"/>
          <p:nvPr/>
        </p:nvSpPr>
        <p:spPr>
          <a:xfrm>
            <a:off x="3038475" y="942975"/>
            <a:ext cx="714375" cy="542925"/>
          </a:xfrm>
          <a:prstGeom prst="rect">
            <a:avLst/>
          </a:prstGeom>
          <a:noFill/>
        </p:spPr>
        <p:txBody>
          <a:bodyPr wrap="none" rtlCol="0">
            <a:noAutofit/>
          </a:bodyPr>
          <a:lstStyle/>
          <a:p>
            <a:r>
              <a:rPr lang="en-US" sz="1350" dirty="0" err="1">
                <a:solidFill>
                  <a:srgbClr val="000000"/>
                </a:solidFill>
                <a:latin typeface="Futura Bk" pitchFamily="34" charset="0"/>
              </a:rPr>
              <a:t>r</a:t>
            </a:r>
            <a:r>
              <a:rPr lang="en-US" sz="1350" baseline="-25000" dirty="0" err="1">
                <a:solidFill>
                  <a:srgbClr val="000000"/>
                </a:solidFill>
                <a:latin typeface="Futura Bk" pitchFamily="34" charset="0"/>
              </a:rPr>
              <a:t>ch</a:t>
            </a:r>
            <a:r>
              <a:rPr lang="en-US" sz="1350" dirty="0">
                <a:solidFill>
                  <a:srgbClr val="000000"/>
                </a:solidFill>
                <a:latin typeface="Futura Bk" pitchFamily="34" charset="0"/>
              </a:rPr>
              <a:t> = </a:t>
            </a:r>
          </a:p>
          <a:p>
            <a:r>
              <a:rPr lang="en-US" sz="1350" dirty="0">
                <a:solidFill>
                  <a:srgbClr val="000000"/>
                </a:solidFill>
                <a:latin typeface="Futura Bk" pitchFamily="34" charset="0"/>
              </a:rPr>
              <a:t>30 nm</a:t>
            </a:r>
          </a:p>
        </p:txBody>
      </p:sp>
    </p:spTree>
    <p:extLst>
      <p:ext uri="{BB962C8B-B14F-4D97-AF65-F5344CB8AC3E}">
        <p14:creationId xmlns:p14="http://schemas.microsoft.com/office/powerpoint/2010/main" val="384343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78325" y="624849"/>
            <a:ext cx="6107714" cy="4022909"/>
            <a:chOff x="468276" y="723654"/>
            <a:chExt cx="6107714" cy="4022909"/>
          </a:xfrm>
        </p:grpSpPr>
        <p:pic>
          <p:nvPicPr>
            <p:cNvPr id="3" name="Picture 3" descr="E:\documents\papers-presentations\2012\neuristor\figures\op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276" y="723654"/>
              <a:ext cx="5793298" cy="39165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35132" y="734944"/>
              <a:ext cx="2440858" cy="4011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Rectangle 5"/>
          <p:cNvSpPr/>
          <p:nvPr/>
        </p:nvSpPr>
        <p:spPr>
          <a:xfrm>
            <a:off x="733278" y="4606655"/>
            <a:ext cx="4572000" cy="246221"/>
          </a:xfrm>
          <a:prstGeom prst="rect">
            <a:avLst/>
          </a:prstGeom>
        </p:spPr>
        <p:txBody>
          <a:bodyPr>
            <a:spAutoFit/>
          </a:bodyPr>
          <a:lstStyle/>
          <a:p>
            <a:r>
              <a:rPr lang="en-US" sz="1000" dirty="0"/>
              <a:t>M. D. Pickett, </a:t>
            </a:r>
            <a:r>
              <a:rPr lang="en-US" sz="1000" dirty="0" smtClean="0"/>
              <a:t>et al, </a:t>
            </a:r>
            <a:r>
              <a:rPr lang="en-US" sz="1000" i="1" dirty="0"/>
              <a:t>Nature Materials</a:t>
            </a:r>
            <a:r>
              <a:rPr lang="en-US" sz="1000" dirty="0"/>
              <a:t> </a:t>
            </a:r>
            <a:r>
              <a:rPr lang="en-US" sz="1000" b="1" dirty="0"/>
              <a:t>12</a:t>
            </a:r>
            <a:r>
              <a:rPr lang="en-US" sz="1000" dirty="0"/>
              <a:t>, 114 (2013).</a:t>
            </a:r>
          </a:p>
        </p:txBody>
      </p:sp>
      <p:sp>
        <p:nvSpPr>
          <p:cNvPr id="4" name="TextBox 3"/>
          <p:cNvSpPr txBox="1"/>
          <p:nvPr/>
        </p:nvSpPr>
        <p:spPr>
          <a:xfrm>
            <a:off x="4440058" y="783515"/>
            <a:ext cx="3601242" cy="933589"/>
          </a:xfrm>
          <a:prstGeom prst="rect">
            <a:avLst/>
          </a:prstGeom>
          <a:noFill/>
        </p:spPr>
        <p:txBody>
          <a:bodyPr wrap="none" rtlCol="0">
            <a:spAutoFit/>
          </a:bodyPr>
          <a:lstStyle/>
          <a:p>
            <a:pPr marL="0" defTabSz="430213">
              <a:spcAft>
                <a:spcPts val="400"/>
              </a:spcAft>
              <a:buSzPct val="100000"/>
            </a:pPr>
            <a:r>
              <a:rPr lang="en-US" sz="1600" dirty="0" smtClean="0">
                <a:solidFill>
                  <a:srgbClr val="000000"/>
                </a:solidFill>
                <a:latin typeface="HP Simplified" pitchFamily="34" charset="0"/>
                <a:cs typeface="HP Simplified" pitchFamily="34" charset="0"/>
              </a:rPr>
              <a:t>Implements “All or Nothing” spiking:</a:t>
            </a:r>
          </a:p>
          <a:p>
            <a:pPr marL="0" defTabSz="430213">
              <a:spcAft>
                <a:spcPts val="400"/>
              </a:spcAft>
              <a:buSzPct val="100000"/>
            </a:pPr>
            <a:r>
              <a:rPr lang="en-US" sz="1600" dirty="0" smtClean="0">
                <a:solidFill>
                  <a:srgbClr val="000000"/>
                </a:solidFill>
                <a:latin typeface="HP Simplified" pitchFamily="34" charset="0"/>
                <a:cs typeface="HP Simplified" pitchFamily="34" charset="0"/>
              </a:rPr>
              <a:t>	500 times faster than a neuron </a:t>
            </a:r>
          </a:p>
          <a:p>
            <a:pPr marL="0" defTabSz="430213">
              <a:spcAft>
                <a:spcPts val="400"/>
              </a:spcAft>
              <a:buSzPct val="100000"/>
            </a:pPr>
            <a:r>
              <a:rPr lang="en-US" sz="1600" dirty="0" smtClean="0">
                <a:solidFill>
                  <a:srgbClr val="000000"/>
                </a:solidFill>
                <a:latin typeface="HP Simplified" pitchFamily="34" charset="0"/>
                <a:cs typeface="HP Simplified" pitchFamily="34" charset="0"/>
              </a:rPr>
              <a:t>	2% of the energy of a squid  neuron</a:t>
            </a:r>
          </a:p>
        </p:txBody>
      </p:sp>
      <p:grpSp>
        <p:nvGrpSpPr>
          <p:cNvPr id="8" name="Group 6"/>
          <p:cNvGrpSpPr/>
          <p:nvPr/>
        </p:nvGrpSpPr>
        <p:grpSpPr>
          <a:xfrm>
            <a:off x="4300696" y="1783172"/>
            <a:ext cx="3651262" cy="2982149"/>
            <a:chOff x="287594" y="2191393"/>
            <a:chExt cx="2820458" cy="2230302"/>
          </a:xfrm>
        </p:grpSpPr>
        <p:pic>
          <p:nvPicPr>
            <p:cNvPr id="9" name="Picture 2" descr="E:\documents\papers-presentations\2012\neuristor\figures\neuristor schematic.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34"/>
            <a:stretch/>
          </p:blipFill>
          <p:spPr bwMode="auto">
            <a:xfrm>
              <a:off x="446274" y="2267128"/>
              <a:ext cx="2661778" cy="2154567"/>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287594" y="2191393"/>
              <a:ext cx="346587" cy="27896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478325" y="367940"/>
            <a:ext cx="8227457" cy="328020"/>
          </a:xfrm>
          <a:prstGeom prst="rect">
            <a:avLst/>
          </a:prstGeom>
        </p:spPr>
        <p:txBody>
          <a:bodyPr vert="horz" lIns="0" tIns="0" rIns="0" bIns="0" rtlCol="0" anchor="t" anchorCtr="0">
            <a:noAutofit/>
          </a:bodyPr>
          <a:lstStyle>
            <a:lvl1pPr algn="l" defTabSz="685800" rtl="0" eaLnBrk="1" latinLnBrk="0" hangingPunct="1">
              <a:lnSpc>
                <a:spcPct val="90000"/>
              </a:lnSpc>
              <a:spcBef>
                <a:spcPct val="0"/>
              </a:spcBef>
              <a:buNone/>
              <a:defRPr sz="2100" b="1" kern="1200">
                <a:solidFill>
                  <a:schemeClr val="tx1"/>
                </a:solidFill>
                <a:latin typeface="+mj-lt"/>
                <a:ea typeface="+mj-ea"/>
                <a:cs typeface="+mj-cs"/>
              </a:defRPr>
            </a:lvl1pPr>
          </a:lstStyle>
          <a:p>
            <a:r>
              <a:rPr lang="en-US" b="0" dirty="0" smtClean="0"/>
              <a:t>A </a:t>
            </a:r>
            <a:r>
              <a:rPr lang="en-US" b="0" dirty="0" err="1" smtClean="0"/>
              <a:t>Neuristor</a:t>
            </a:r>
            <a:r>
              <a:rPr lang="en-US" b="0" dirty="0" smtClean="0"/>
              <a:t> inspired by the Hodgkin-Huxley model</a:t>
            </a:r>
            <a:endParaRPr lang="en-US" b="0" dirty="0"/>
          </a:p>
        </p:txBody>
      </p:sp>
    </p:spTree>
    <p:extLst>
      <p:ext uri="{BB962C8B-B14F-4D97-AF65-F5344CB8AC3E}">
        <p14:creationId xmlns:p14="http://schemas.microsoft.com/office/powerpoint/2010/main" val="184137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7" descr="spiking"/>
          <p:cNvPicPr>
            <a:picLocks noChangeAspect="1" noChangeArrowheads="1"/>
          </p:cNvPicPr>
          <p:nvPr/>
        </p:nvPicPr>
        <p:blipFill>
          <a:blip r:embed="rId2" cstate="print"/>
          <a:srcRect/>
          <a:stretch>
            <a:fillRect/>
          </a:stretch>
        </p:blipFill>
        <p:spPr bwMode="auto">
          <a:xfrm>
            <a:off x="1820574" y="773722"/>
            <a:ext cx="3037175" cy="4255477"/>
          </a:xfrm>
          <a:prstGeom prst="rect">
            <a:avLst/>
          </a:prstGeom>
          <a:noFill/>
          <a:ln w="9525">
            <a:noFill/>
            <a:miter lim="800000"/>
            <a:headEnd/>
            <a:tailEnd/>
          </a:ln>
        </p:spPr>
      </p:pic>
      <p:sp>
        <p:nvSpPr>
          <p:cNvPr id="19459" name="TextBox 2"/>
          <p:cNvSpPr txBox="1">
            <a:spLocks noChangeArrowheads="1"/>
          </p:cNvSpPr>
          <p:nvPr/>
        </p:nvSpPr>
        <p:spPr bwMode="auto">
          <a:xfrm>
            <a:off x="391885" y="298967"/>
            <a:ext cx="6865785" cy="415498"/>
          </a:xfrm>
          <a:prstGeom prst="rect">
            <a:avLst/>
          </a:prstGeom>
          <a:noFill/>
          <a:ln w="9525">
            <a:noFill/>
            <a:miter lim="800000"/>
            <a:headEnd/>
            <a:tailEnd/>
          </a:ln>
        </p:spPr>
        <p:txBody>
          <a:bodyPr wrap="square">
            <a:spAutoFit/>
          </a:bodyPr>
          <a:lstStyle/>
          <a:p>
            <a:r>
              <a:rPr lang="en-US" sz="2100" b="1" dirty="0" err="1">
                <a:latin typeface="HP Simplified" panose="020B0604020204020204" pitchFamily="34" charset="0"/>
              </a:rPr>
              <a:t>Neuristor</a:t>
            </a:r>
            <a:r>
              <a:rPr lang="en-US" sz="2100" b="1" dirty="0">
                <a:latin typeface="HP Simplified" panose="020B0604020204020204" pitchFamily="34" charset="0"/>
              </a:rPr>
              <a:t> </a:t>
            </a:r>
            <a:r>
              <a:rPr lang="en-US" sz="2100" b="1" dirty="0" smtClean="0">
                <a:latin typeface="HP Simplified" panose="020B0604020204020204" pitchFamily="34" charset="0"/>
              </a:rPr>
              <a:t>spiking emulates action potential  seen </a:t>
            </a:r>
            <a:r>
              <a:rPr lang="en-US" sz="2100" b="1" dirty="0">
                <a:latin typeface="HP Simplified" panose="020B0604020204020204" pitchFamily="34" charset="0"/>
              </a:rPr>
              <a:t>in brains</a:t>
            </a:r>
          </a:p>
        </p:txBody>
      </p:sp>
      <p:sp>
        <p:nvSpPr>
          <p:cNvPr id="19460" name="TextBox 3"/>
          <p:cNvSpPr txBox="1">
            <a:spLocks noChangeArrowheads="1"/>
          </p:cNvSpPr>
          <p:nvPr/>
        </p:nvSpPr>
        <p:spPr bwMode="auto">
          <a:xfrm>
            <a:off x="4972051" y="1314451"/>
            <a:ext cx="1880643" cy="600164"/>
          </a:xfrm>
          <a:prstGeom prst="rect">
            <a:avLst/>
          </a:prstGeom>
          <a:noFill/>
          <a:ln w="9525">
            <a:noFill/>
            <a:miter lim="800000"/>
            <a:headEnd/>
            <a:tailEnd/>
          </a:ln>
        </p:spPr>
        <p:txBody>
          <a:bodyPr wrap="none">
            <a:spAutoFit/>
          </a:bodyPr>
          <a:lstStyle/>
          <a:p>
            <a:r>
              <a:rPr lang="en-US"/>
              <a:t>“Regular Spiking”</a:t>
            </a:r>
          </a:p>
          <a:p>
            <a:r>
              <a:rPr lang="en-US" sz="1500"/>
              <a:t>C</a:t>
            </a:r>
            <a:r>
              <a:rPr lang="en-US" sz="1500" baseline="-25000"/>
              <a:t>1</a:t>
            </a:r>
            <a:r>
              <a:rPr lang="en-US" sz="1500"/>
              <a:t>=5.1 nF, C</a:t>
            </a:r>
            <a:r>
              <a:rPr lang="en-US" sz="1500" baseline="-25000"/>
              <a:t>2</a:t>
            </a:r>
            <a:r>
              <a:rPr lang="en-US" sz="1500"/>
              <a:t>=0.75 nF</a:t>
            </a:r>
          </a:p>
        </p:txBody>
      </p:sp>
      <p:sp>
        <p:nvSpPr>
          <p:cNvPr id="19461" name="TextBox 5"/>
          <p:cNvSpPr txBox="1">
            <a:spLocks noChangeArrowheads="1"/>
          </p:cNvSpPr>
          <p:nvPr/>
        </p:nvSpPr>
        <p:spPr bwMode="auto">
          <a:xfrm>
            <a:off x="4972052" y="4000501"/>
            <a:ext cx="1778051" cy="600164"/>
          </a:xfrm>
          <a:prstGeom prst="rect">
            <a:avLst/>
          </a:prstGeom>
          <a:noFill/>
          <a:ln w="9525">
            <a:noFill/>
            <a:miter lim="800000"/>
            <a:headEnd/>
            <a:tailEnd/>
          </a:ln>
        </p:spPr>
        <p:txBody>
          <a:bodyPr wrap="none">
            <a:spAutoFit/>
          </a:bodyPr>
          <a:lstStyle/>
          <a:p>
            <a:r>
              <a:rPr lang="en-US"/>
              <a:t>“Fast Spiking”</a:t>
            </a:r>
          </a:p>
          <a:p>
            <a:r>
              <a:rPr lang="en-US" sz="1500"/>
              <a:t>C</a:t>
            </a:r>
            <a:r>
              <a:rPr lang="en-US" sz="1500" baseline="-25000"/>
              <a:t>1</a:t>
            </a:r>
            <a:r>
              <a:rPr lang="en-US" sz="1500"/>
              <a:t>=1.6 nF, C</a:t>
            </a:r>
            <a:r>
              <a:rPr lang="en-US" sz="1500" baseline="-25000"/>
              <a:t>2</a:t>
            </a:r>
            <a:r>
              <a:rPr lang="en-US" sz="1500"/>
              <a:t>=0.5 nF</a:t>
            </a:r>
          </a:p>
        </p:txBody>
      </p:sp>
      <p:sp>
        <p:nvSpPr>
          <p:cNvPr id="19462" name="TextBox 6"/>
          <p:cNvSpPr txBox="1">
            <a:spLocks noChangeArrowheads="1"/>
          </p:cNvSpPr>
          <p:nvPr/>
        </p:nvSpPr>
        <p:spPr bwMode="auto">
          <a:xfrm>
            <a:off x="4972052" y="2514601"/>
            <a:ext cx="1931939" cy="600164"/>
          </a:xfrm>
          <a:prstGeom prst="rect">
            <a:avLst/>
          </a:prstGeom>
          <a:noFill/>
          <a:ln w="9525">
            <a:noFill/>
            <a:miter lim="800000"/>
            <a:headEnd/>
            <a:tailEnd/>
          </a:ln>
        </p:spPr>
        <p:txBody>
          <a:bodyPr wrap="none">
            <a:spAutoFit/>
          </a:bodyPr>
          <a:lstStyle/>
          <a:p>
            <a:r>
              <a:rPr lang="en-US"/>
              <a:t>“Chattering”</a:t>
            </a:r>
          </a:p>
          <a:p>
            <a:r>
              <a:rPr lang="en-US" sz="1500"/>
              <a:t>C</a:t>
            </a:r>
            <a:r>
              <a:rPr lang="en-US" sz="1500" baseline="-25000"/>
              <a:t>1</a:t>
            </a:r>
            <a:r>
              <a:rPr lang="en-US" sz="1500"/>
              <a:t> = 5.1 nF, C</a:t>
            </a:r>
            <a:r>
              <a:rPr lang="en-US" sz="1500" baseline="-25000"/>
              <a:t>2</a:t>
            </a:r>
            <a:r>
              <a:rPr lang="en-US" sz="1500"/>
              <a:t> = 0.5 nF</a:t>
            </a:r>
          </a:p>
        </p:txBody>
      </p:sp>
    </p:spTree>
    <p:extLst>
      <p:ext uri="{BB962C8B-B14F-4D97-AF65-F5344CB8AC3E}">
        <p14:creationId xmlns:p14="http://schemas.microsoft.com/office/powerpoint/2010/main" val="20072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8324" y="365570"/>
            <a:ext cx="9052560" cy="430887"/>
          </a:xfrm>
        </p:spPr>
        <p:txBody>
          <a:bodyPr/>
          <a:lstStyle/>
          <a:p>
            <a:r>
              <a:rPr lang="en-US" dirty="0" smtClean="0"/>
              <a:t>Drove our research into phase transition materials/devices</a:t>
            </a:r>
            <a:endParaRPr lang="en-US" dirty="0"/>
          </a:p>
        </p:txBody>
      </p:sp>
      <p:pic>
        <p:nvPicPr>
          <p:cNvPr id="141314" name="Picture 5" descr="C:\Users\kumarsuh\Desktop\Peierls-electronic\Figures 7\2.jpg"/>
          <p:cNvPicPr>
            <a:picLocks noChangeAspect="1" noChangeArrowheads="1"/>
          </p:cNvPicPr>
          <p:nvPr/>
        </p:nvPicPr>
        <p:blipFill rotWithShape="1">
          <a:blip r:embed="rId2">
            <a:extLst>
              <a:ext uri="{28A0092B-C50C-407E-A947-70E740481C1C}">
                <a14:useLocalDpi xmlns:a14="http://schemas.microsoft.com/office/drawing/2010/main" val="0"/>
              </a:ext>
            </a:extLst>
          </a:blip>
          <a:srcRect t="41377"/>
          <a:stretch/>
        </p:blipFill>
        <p:spPr bwMode="auto">
          <a:xfrm>
            <a:off x="4758361" y="1317801"/>
            <a:ext cx="3883222" cy="33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11" descr="C:\Users\suhas\Desktop\HP Laptop\Kumarsuh Desktop\Peierls-electronic\Figures 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58" y="1317801"/>
            <a:ext cx="4167343" cy="24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76851" y="744134"/>
            <a:ext cx="8205512" cy="369332"/>
          </a:xfrm>
          <a:prstGeom prst="rect">
            <a:avLst/>
          </a:prstGeom>
          <a:noFill/>
        </p:spPr>
        <p:txBody>
          <a:bodyPr wrap="square" rtlCol="0">
            <a:spAutoFit/>
          </a:bodyPr>
          <a:lstStyle/>
          <a:p>
            <a:r>
              <a:rPr lang="en-US" dirty="0"/>
              <a:t>In VO</a:t>
            </a:r>
            <a:r>
              <a:rPr lang="en-US" baseline="-25000" dirty="0"/>
              <a:t>2</a:t>
            </a:r>
            <a:r>
              <a:rPr lang="en-US" dirty="0"/>
              <a:t>, local heating drives Mott-</a:t>
            </a:r>
            <a:r>
              <a:rPr lang="en-US" dirty="0" err="1"/>
              <a:t>Peierls</a:t>
            </a:r>
            <a:r>
              <a:rPr lang="en-US" dirty="0"/>
              <a:t> </a:t>
            </a:r>
            <a:r>
              <a:rPr lang="en-US" dirty="0" smtClean="0"/>
              <a:t>transition = locally active </a:t>
            </a:r>
            <a:r>
              <a:rPr lang="en-US" dirty="0" err="1" smtClean="0"/>
              <a:t>memristor</a:t>
            </a:r>
            <a:endParaRPr lang="en-US" dirty="0"/>
          </a:p>
        </p:txBody>
      </p:sp>
      <p:sp>
        <p:nvSpPr>
          <p:cNvPr id="13" name="TextBox 12"/>
          <p:cNvSpPr txBox="1"/>
          <p:nvPr/>
        </p:nvSpPr>
        <p:spPr>
          <a:xfrm>
            <a:off x="234493" y="3558198"/>
            <a:ext cx="4368800" cy="1169551"/>
          </a:xfrm>
          <a:prstGeom prst="rect">
            <a:avLst/>
          </a:prstGeom>
          <a:noFill/>
        </p:spPr>
        <p:txBody>
          <a:bodyPr wrap="square" rtlCol="0">
            <a:spAutoFit/>
          </a:bodyPr>
          <a:lstStyle/>
          <a:p>
            <a:r>
              <a:rPr lang="en-US" sz="1350" dirty="0" smtClean="0"/>
              <a:t>Identified two unknown metastable phases!</a:t>
            </a:r>
          </a:p>
          <a:p>
            <a:r>
              <a:rPr lang="en-US" sz="1350" dirty="0" smtClean="0"/>
              <a:t>X-ray </a:t>
            </a:r>
            <a:r>
              <a:rPr lang="en-US" sz="1350" dirty="0"/>
              <a:t>structural and electronic mapping </a:t>
            </a:r>
            <a:r>
              <a:rPr lang="en-US" sz="1350" dirty="0" smtClean="0"/>
              <a:t>shows </a:t>
            </a:r>
            <a:r>
              <a:rPr lang="en-US" sz="1350" dirty="0"/>
              <a:t>the </a:t>
            </a:r>
            <a:r>
              <a:rPr lang="en-US" sz="1350" dirty="0" smtClean="0"/>
              <a:t>Mott and </a:t>
            </a:r>
            <a:r>
              <a:rPr lang="en-US" sz="1350" dirty="0" err="1" smtClean="0"/>
              <a:t>Peierls</a:t>
            </a:r>
            <a:r>
              <a:rPr lang="en-US" sz="1350" dirty="0" smtClean="0"/>
              <a:t> </a:t>
            </a:r>
            <a:r>
              <a:rPr lang="en-US" sz="1350" dirty="0"/>
              <a:t>transitions are not </a:t>
            </a:r>
            <a:r>
              <a:rPr lang="en-US" sz="1350" dirty="0" smtClean="0"/>
              <a:t>simultaneous</a:t>
            </a:r>
          </a:p>
          <a:p>
            <a:endParaRPr lang="en-US" sz="1350" dirty="0" smtClean="0"/>
          </a:p>
          <a:p>
            <a:r>
              <a:rPr lang="en-US" sz="1600" i="1" dirty="0" smtClean="0"/>
              <a:t>S. Kumar, et al., Advanced Materials, </a:t>
            </a:r>
            <a:r>
              <a:rPr lang="en-US" sz="1600" dirty="0" smtClean="0"/>
              <a:t>(2014)</a:t>
            </a:r>
            <a:endParaRPr lang="en-US" sz="1600" dirty="0"/>
          </a:p>
        </p:txBody>
      </p:sp>
      <p:sp>
        <p:nvSpPr>
          <p:cNvPr id="2" name="TextBox 1"/>
          <p:cNvSpPr txBox="1"/>
          <p:nvPr/>
        </p:nvSpPr>
        <p:spPr>
          <a:xfrm>
            <a:off x="275858" y="3177035"/>
            <a:ext cx="1517301" cy="276999"/>
          </a:xfrm>
          <a:prstGeom prst="rect">
            <a:avLst/>
          </a:prstGeom>
          <a:noFill/>
        </p:spPr>
        <p:txBody>
          <a:bodyPr wrap="square" rtlCol="0">
            <a:spAutoFit/>
          </a:bodyPr>
          <a:lstStyle/>
          <a:p>
            <a:pPr marL="0" defTabSz="430213">
              <a:spcAft>
                <a:spcPts val="400"/>
              </a:spcAft>
              <a:buSzPct val="100000"/>
            </a:pPr>
            <a:r>
              <a:rPr lang="en-US" sz="1200" dirty="0" smtClean="0">
                <a:solidFill>
                  <a:srgbClr val="000000"/>
                </a:solidFill>
                <a:latin typeface="HP Simplified" pitchFamily="34" charset="0"/>
                <a:cs typeface="HP Simplified" pitchFamily="34" charset="0"/>
              </a:rPr>
              <a:t>Measure T also!</a:t>
            </a:r>
          </a:p>
        </p:txBody>
      </p:sp>
    </p:spTree>
    <p:extLst>
      <p:ext uri="{BB962C8B-B14F-4D97-AF65-F5344CB8AC3E}">
        <p14:creationId xmlns:p14="http://schemas.microsoft.com/office/powerpoint/2010/main" val="4390928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551666" y="4290922"/>
            <a:ext cx="7093143" cy="507831"/>
          </a:xfrm>
          <a:prstGeom prst="rect">
            <a:avLst/>
          </a:prstGeom>
          <a:noFill/>
        </p:spPr>
        <p:txBody>
          <a:bodyPr wrap="square" rtlCol="0">
            <a:spAutoFit/>
          </a:bodyPr>
          <a:lstStyle/>
          <a:p>
            <a:r>
              <a:rPr lang="en-US" sz="1350" dirty="0">
                <a:solidFill>
                  <a:srgbClr val="FF0000"/>
                </a:solidFill>
                <a:latin typeface="HP Simplified" panose="020B0604020204020204" pitchFamily="34" charset="0"/>
              </a:rPr>
              <a:t>Dark field </a:t>
            </a:r>
            <a:r>
              <a:rPr lang="en-US" sz="1350" dirty="0">
                <a:latin typeface="HP Simplified" panose="020B0604020204020204" pitchFamily="34" charset="0"/>
              </a:rPr>
              <a:t>cross-sectional TEM image of </a:t>
            </a:r>
            <a:r>
              <a:rPr lang="en-US" sz="1350" dirty="0" err="1" smtClean="0">
                <a:latin typeface="HP Simplified" panose="020B0604020204020204" pitchFamily="34" charset="0"/>
              </a:rPr>
              <a:t>NbO</a:t>
            </a:r>
            <a:r>
              <a:rPr lang="en-US" sz="1350" baseline="-25000" dirty="0" err="1" smtClean="0">
                <a:latin typeface="HP Simplified" panose="020B0604020204020204" pitchFamily="34" charset="0"/>
              </a:rPr>
              <a:t>x</a:t>
            </a:r>
            <a:r>
              <a:rPr lang="en-US" sz="1350" dirty="0" smtClean="0">
                <a:latin typeface="HP Simplified" panose="020B0604020204020204" pitchFamily="34" charset="0"/>
              </a:rPr>
              <a:t> </a:t>
            </a:r>
            <a:r>
              <a:rPr lang="en-US" sz="1350" dirty="0" err="1">
                <a:latin typeface="HP Simplified" panose="020B0604020204020204" pitchFamily="34" charset="0"/>
              </a:rPr>
              <a:t>memristor</a:t>
            </a:r>
            <a:r>
              <a:rPr lang="en-US" sz="1350" dirty="0">
                <a:latin typeface="HP Simplified" panose="020B0604020204020204" pitchFamily="34" charset="0"/>
              </a:rPr>
              <a:t>.  The heated region is thermally connected to </a:t>
            </a:r>
            <a:r>
              <a:rPr lang="en-US" sz="1350" dirty="0" err="1">
                <a:latin typeface="HP Simplified" panose="020B0604020204020204" pitchFamily="34" charset="0"/>
              </a:rPr>
              <a:t>T</a:t>
            </a:r>
            <a:r>
              <a:rPr lang="en-US" sz="1350" baseline="-25000" dirty="0" err="1">
                <a:latin typeface="HP Simplified" panose="020B0604020204020204" pitchFamily="34" charset="0"/>
              </a:rPr>
              <a:t>amb</a:t>
            </a:r>
            <a:r>
              <a:rPr lang="en-US" sz="1350" dirty="0">
                <a:latin typeface="HP Simplified" panose="020B0604020204020204" pitchFamily="34" charset="0"/>
              </a:rPr>
              <a:t> through the effective thermal resistance, </a:t>
            </a:r>
            <a:r>
              <a:rPr lang="en-US" sz="1350" dirty="0" err="1">
                <a:latin typeface="HP Simplified" panose="020B0604020204020204" pitchFamily="34" charset="0"/>
              </a:rPr>
              <a:t>R</a:t>
            </a:r>
            <a:r>
              <a:rPr lang="en-US" sz="1350" baseline="-25000" dirty="0" err="1">
                <a:latin typeface="HP Simplified" panose="020B0604020204020204" pitchFamily="34" charset="0"/>
              </a:rPr>
              <a:t>th</a:t>
            </a:r>
            <a:r>
              <a:rPr lang="en-US" sz="1350" dirty="0">
                <a:latin typeface="HP Simplified" panose="020B0604020204020204" pitchFamily="34" charset="0"/>
              </a:rPr>
              <a:t>, and thermal capacitance, </a:t>
            </a:r>
            <a:r>
              <a:rPr lang="en-US" sz="1350" dirty="0" err="1" smtClean="0">
                <a:latin typeface="HP Simplified" panose="020B0604020204020204" pitchFamily="34" charset="0"/>
              </a:rPr>
              <a:t>C</a:t>
            </a:r>
            <a:r>
              <a:rPr lang="en-US" sz="1350" baseline="-25000" dirty="0" err="1" smtClean="0">
                <a:latin typeface="HP Simplified" panose="020B0604020204020204" pitchFamily="34" charset="0"/>
              </a:rPr>
              <a:t>th</a:t>
            </a:r>
            <a:r>
              <a:rPr lang="en-US" sz="1350" dirty="0">
                <a:latin typeface="HP Simplified" panose="020B0604020204020204" pitchFamily="34" charset="0"/>
              </a:rPr>
              <a:t>.</a:t>
            </a:r>
          </a:p>
        </p:txBody>
      </p:sp>
      <p:sp>
        <p:nvSpPr>
          <p:cNvPr id="2" name="TextBox 1"/>
          <p:cNvSpPr txBox="1"/>
          <p:nvPr/>
        </p:nvSpPr>
        <p:spPr>
          <a:xfrm>
            <a:off x="389556" y="-44729"/>
            <a:ext cx="8591106" cy="523220"/>
          </a:xfrm>
          <a:prstGeom prst="rect">
            <a:avLst/>
          </a:prstGeom>
          <a:noFill/>
        </p:spPr>
        <p:txBody>
          <a:bodyPr wrap="square" rtlCol="0">
            <a:spAutoFit/>
          </a:bodyPr>
          <a:lstStyle/>
          <a:p>
            <a:pPr defTabSz="430202">
              <a:spcAft>
                <a:spcPts val="400"/>
              </a:spcAft>
              <a:buSzPct val="100000"/>
            </a:pPr>
            <a:r>
              <a:rPr lang="en-US" sz="2800" dirty="0">
                <a:solidFill>
                  <a:srgbClr val="000000"/>
                </a:solidFill>
                <a:latin typeface="HP Simplified" pitchFamily="34" charset="0"/>
                <a:cs typeface="HP Simplified" pitchFamily="34" charset="0"/>
              </a:rPr>
              <a:t>Integrated </a:t>
            </a:r>
            <a:r>
              <a:rPr lang="en-US" sz="2800" dirty="0" err="1" smtClean="0">
                <a:solidFill>
                  <a:srgbClr val="000000"/>
                </a:solidFill>
                <a:latin typeface="HP Simplified" pitchFamily="34" charset="0"/>
                <a:cs typeface="HP Simplified" pitchFamily="34" charset="0"/>
              </a:rPr>
              <a:t>Neuristors</a:t>
            </a:r>
            <a:r>
              <a:rPr lang="en-US" sz="2800" dirty="0" smtClean="0">
                <a:solidFill>
                  <a:srgbClr val="000000"/>
                </a:solidFill>
                <a:latin typeface="HP Simplified" pitchFamily="34" charset="0"/>
                <a:cs typeface="HP Simplified" pitchFamily="34" charset="0"/>
              </a:rPr>
              <a:t> </a:t>
            </a:r>
            <a:r>
              <a:rPr lang="en-US" sz="2800" dirty="0">
                <a:solidFill>
                  <a:srgbClr val="000000"/>
                </a:solidFill>
                <a:latin typeface="HP Simplified" pitchFamily="34" charset="0"/>
                <a:cs typeface="HP Simplified" pitchFamily="34" charset="0"/>
              </a:rPr>
              <a:t>– thermoelectric design</a:t>
            </a:r>
          </a:p>
        </p:txBody>
      </p:sp>
      <p:sp>
        <p:nvSpPr>
          <p:cNvPr id="3" name="TextBox 2"/>
          <p:cNvSpPr txBox="1"/>
          <p:nvPr/>
        </p:nvSpPr>
        <p:spPr>
          <a:xfrm>
            <a:off x="6923047" y="1662221"/>
            <a:ext cx="2081019" cy="2349361"/>
          </a:xfrm>
          <a:prstGeom prst="rect">
            <a:avLst/>
          </a:prstGeom>
          <a:noFill/>
        </p:spPr>
        <p:txBody>
          <a:bodyPr wrap="square" rtlCol="0">
            <a:spAutoFit/>
          </a:bodyPr>
          <a:lstStyle/>
          <a:p>
            <a:pPr defTabSz="430202">
              <a:spcAft>
                <a:spcPts val="400"/>
              </a:spcAft>
              <a:buSzPct val="100000"/>
            </a:pPr>
            <a:r>
              <a:rPr lang="en-US" sz="2000" dirty="0" err="1">
                <a:latin typeface="HP Simplified" panose="020B0604020204020204" pitchFamily="34" charset="0"/>
              </a:rPr>
              <a:t>R</a:t>
            </a:r>
            <a:r>
              <a:rPr lang="en-US" sz="2000" baseline="-25000" dirty="0" err="1">
                <a:latin typeface="HP Simplified" panose="020B0604020204020204" pitchFamily="34" charset="0"/>
              </a:rPr>
              <a:t>th</a:t>
            </a:r>
            <a:r>
              <a:rPr lang="en-US" sz="2000" dirty="0" err="1">
                <a:latin typeface="HP Simplified" panose="020B0604020204020204" pitchFamily="34" charset="0"/>
              </a:rPr>
              <a:t>C</a:t>
            </a:r>
            <a:r>
              <a:rPr lang="en-US" sz="2000" baseline="-25000" dirty="0" err="1">
                <a:latin typeface="HP Simplified" panose="020B0604020204020204" pitchFamily="34" charset="0"/>
              </a:rPr>
              <a:t>th</a:t>
            </a:r>
            <a:r>
              <a:rPr lang="en-US" sz="2000" dirty="0">
                <a:latin typeface="HP Simplified" panose="020B0604020204020204" pitchFamily="34" charset="0"/>
              </a:rPr>
              <a:t> ≤ 0.1 ns</a:t>
            </a:r>
          </a:p>
          <a:p>
            <a:pPr defTabSz="430202">
              <a:spcAft>
                <a:spcPts val="400"/>
              </a:spcAft>
              <a:buSzPct val="100000"/>
            </a:pPr>
            <a:r>
              <a:rPr lang="en-US" sz="2000" dirty="0" err="1"/>
              <a:t>R</a:t>
            </a:r>
            <a:r>
              <a:rPr lang="en-US" sz="2000" baseline="-25000" dirty="0" err="1"/>
              <a:t>th</a:t>
            </a:r>
            <a:r>
              <a:rPr lang="en-US" sz="2000" baseline="-25000" dirty="0"/>
              <a:t> </a:t>
            </a:r>
            <a:r>
              <a:rPr lang="en-US" sz="2000" dirty="0">
                <a:latin typeface="HP Simplified" panose="020B0604020204020204" pitchFamily="34" charset="0"/>
              </a:rPr>
              <a:t>≥</a:t>
            </a:r>
            <a:r>
              <a:rPr lang="en-US" sz="2000" dirty="0"/>
              <a:t> 10</a:t>
            </a:r>
            <a:r>
              <a:rPr lang="en-US" sz="2000" baseline="30000" dirty="0"/>
              <a:t>6</a:t>
            </a:r>
            <a:r>
              <a:rPr lang="en-US" sz="2000" dirty="0"/>
              <a:t> K/W </a:t>
            </a:r>
          </a:p>
          <a:p>
            <a:r>
              <a:rPr lang="en-US" sz="2000" dirty="0" err="1"/>
              <a:t>C</a:t>
            </a:r>
            <a:r>
              <a:rPr lang="en-US" sz="2000" baseline="-25000" dirty="0" err="1"/>
              <a:t>th</a:t>
            </a:r>
            <a:r>
              <a:rPr lang="en-US" sz="2000" baseline="-25000" dirty="0"/>
              <a:t> </a:t>
            </a:r>
            <a:r>
              <a:rPr lang="en-US" sz="2000" dirty="0">
                <a:latin typeface="HP Simplified" panose="020B0604020204020204" pitchFamily="34" charset="0"/>
              </a:rPr>
              <a:t>≤</a:t>
            </a:r>
            <a:r>
              <a:rPr lang="en-US" sz="2000" dirty="0"/>
              <a:t> 10</a:t>
            </a:r>
            <a:r>
              <a:rPr lang="en-US" sz="2000" baseline="30000" dirty="0"/>
              <a:t>-16</a:t>
            </a:r>
            <a:r>
              <a:rPr lang="en-US" sz="2000" dirty="0"/>
              <a:t> </a:t>
            </a:r>
            <a:r>
              <a:rPr lang="en-US" sz="2000" dirty="0" smtClean="0"/>
              <a:t>J/K</a:t>
            </a:r>
          </a:p>
          <a:p>
            <a:endParaRPr lang="en-US" sz="2000" dirty="0"/>
          </a:p>
          <a:p>
            <a:r>
              <a:rPr lang="en-US" sz="2000" dirty="0" smtClean="0"/>
              <a:t>10x faster</a:t>
            </a:r>
          </a:p>
          <a:p>
            <a:r>
              <a:rPr lang="en-US" sz="2000" dirty="0" smtClean="0"/>
              <a:t>0.1x energy</a:t>
            </a:r>
          </a:p>
          <a:p>
            <a:r>
              <a:rPr lang="en-US" sz="2000" dirty="0" smtClean="0"/>
              <a:t>of previous device </a:t>
            </a:r>
            <a:endParaRPr lang="en-US" sz="2000" dirty="0"/>
          </a:p>
        </p:txBody>
      </p:sp>
      <p:sp>
        <p:nvSpPr>
          <p:cNvPr id="15" name="TextBox 14"/>
          <p:cNvSpPr txBox="1"/>
          <p:nvPr/>
        </p:nvSpPr>
        <p:spPr>
          <a:xfrm>
            <a:off x="1025470" y="2410131"/>
            <a:ext cx="381195" cy="369332"/>
          </a:xfrm>
          <a:prstGeom prst="rect">
            <a:avLst/>
          </a:prstGeom>
          <a:noFill/>
        </p:spPr>
        <p:txBody>
          <a:bodyPr wrap="square" rtlCol="0">
            <a:spAutoFit/>
          </a:bodyPr>
          <a:lstStyle/>
          <a:p>
            <a:pPr defTabSz="430202">
              <a:spcAft>
                <a:spcPts val="400"/>
              </a:spcAft>
              <a:buSzPct val="100000"/>
            </a:pPr>
            <a:r>
              <a:rPr lang="en-US" b="1" dirty="0">
                <a:solidFill>
                  <a:srgbClr val="000000"/>
                </a:solidFill>
                <a:latin typeface="HP Simplified" pitchFamily="34" charset="0"/>
                <a:cs typeface="HP Simplified" pitchFamily="34" charset="0"/>
              </a:rPr>
              <a:t>C</a:t>
            </a:r>
            <a:r>
              <a:rPr lang="en-US" b="1" baseline="-25000" dirty="0">
                <a:solidFill>
                  <a:srgbClr val="000000"/>
                </a:solidFill>
                <a:latin typeface="HP Simplified" pitchFamily="34" charset="0"/>
                <a:cs typeface="HP Simplified" pitchFamily="34" charset="0"/>
              </a:rPr>
              <a:t>e</a:t>
            </a:r>
          </a:p>
        </p:txBody>
      </p:sp>
      <p:grpSp>
        <p:nvGrpSpPr>
          <p:cNvPr id="5" name="Group 4"/>
          <p:cNvGrpSpPr/>
          <p:nvPr/>
        </p:nvGrpSpPr>
        <p:grpSpPr>
          <a:xfrm>
            <a:off x="190973" y="549971"/>
            <a:ext cx="6648331" cy="3664293"/>
            <a:chOff x="483369" y="612037"/>
            <a:chExt cx="6648331" cy="3664293"/>
          </a:xfrm>
        </p:grpSpPr>
        <p:grpSp>
          <p:nvGrpSpPr>
            <p:cNvPr id="4" name="Group 3"/>
            <p:cNvGrpSpPr/>
            <p:nvPr/>
          </p:nvGrpSpPr>
          <p:grpSpPr>
            <a:xfrm>
              <a:off x="483369" y="612037"/>
              <a:ext cx="6648331" cy="3664293"/>
              <a:chOff x="480521" y="611045"/>
              <a:chExt cx="6648331" cy="3664293"/>
            </a:xfrm>
          </p:grpSpPr>
          <p:pic>
            <p:nvPicPr>
              <p:cNvPr id="37" name="Picture 36"/>
              <p:cNvPicPr>
                <a:picLocks noChangeAspect="1"/>
              </p:cNvPicPr>
              <p:nvPr/>
            </p:nvPicPr>
            <p:blipFill rotWithShape="1">
              <a:blip r:embed="rId2"/>
              <a:srcRect l="43906" t="32155" r="48954" b="47232"/>
              <a:stretch/>
            </p:blipFill>
            <p:spPr>
              <a:xfrm>
                <a:off x="480521" y="1281165"/>
                <a:ext cx="876301" cy="2682252"/>
              </a:xfrm>
              <a:prstGeom prst="rect">
                <a:avLst/>
              </a:prstGeom>
              <a:noFill/>
            </p:spPr>
          </p:pic>
          <p:grpSp>
            <p:nvGrpSpPr>
              <p:cNvPr id="88" name="Group 87"/>
              <p:cNvGrpSpPr/>
              <p:nvPr/>
            </p:nvGrpSpPr>
            <p:grpSpPr>
              <a:xfrm>
                <a:off x="1101898" y="611045"/>
                <a:ext cx="6026954" cy="3664293"/>
                <a:chOff x="2517058" y="1580039"/>
                <a:chExt cx="6357384" cy="3631082"/>
              </a:xfrm>
            </p:grpSpPr>
            <p:pic>
              <p:nvPicPr>
                <p:cNvPr id="89" name="C:\Users\zhanjiam\Desktop\2014 HP raw data\Gary Gibson\V6 Corvallis\V6 virgin C36R9 0729\Files\FT1507127-V6-1-C38R9-array4-3-c.tif"/>
                <p:cNvPicPr>
                  <a:picLocks noChangeAspect="1"/>
                </p:cNvPicPr>
                <p:nvPr/>
              </p:nvPicPr>
              <p:blipFill rotWithShape="1">
                <a:blip r:embed="rId3" cstate="print">
                  <a:extLst>
                    <a:ext uri="{28A0092B-C50C-407E-A947-70E740481C1C}">
                      <a14:useLocalDpi xmlns:a14="http://schemas.microsoft.com/office/drawing/2010/main" val="0"/>
                    </a:ext>
                  </a:extLst>
                </a:blip>
                <a:srcRect t="14101"/>
                <a:stretch/>
              </p:blipFill>
              <p:spPr>
                <a:xfrm>
                  <a:off x="2517058" y="1786047"/>
                  <a:ext cx="6357384" cy="3425074"/>
                </a:xfrm>
                <a:prstGeom prst="rect">
                  <a:avLst/>
                </a:prstGeom>
              </p:spPr>
            </p:pic>
            <p:sp>
              <p:nvSpPr>
                <p:cNvPr id="90" name="Title 1"/>
                <p:cNvSpPr txBox="1">
                  <a:spLocks/>
                </p:cNvSpPr>
                <p:nvPr/>
              </p:nvSpPr>
              <p:spPr>
                <a:xfrm>
                  <a:off x="3953326" y="3272106"/>
                  <a:ext cx="902971" cy="4702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a:solidFill>
                        <a:schemeClr val="bg1"/>
                      </a:solidFill>
                      <a:latin typeface="HP Simplified" panose="020B0604020204020204" pitchFamily="34" charset="0"/>
                      <a:cs typeface="Arial" panose="020B0604020202020204" pitchFamily="34" charset="0"/>
                    </a:rPr>
                    <a:t>SiO</a:t>
                  </a:r>
                  <a:r>
                    <a:rPr lang="en-US" sz="1350" baseline="-25000" dirty="0">
                      <a:solidFill>
                        <a:schemeClr val="bg1"/>
                      </a:solidFill>
                      <a:latin typeface="HP Simplified" panose="020B0604020204020204" pitchFamily="34" charset="0"/>
                      <a:cs typeface="Arial" panose="020B0604020202020204" pitchFamily="34" charset="0"/>
                    </a:rPr>
                    <a:t>2</a:t>
                  </a:r>
                </a:p>
              </p:txBody>
            </p:sp>
            <p:sp>
              <p:nvSpPr>
                <p:cNvPr id="91" name="Title 1"/>
                <p:cNvSpPr txBox="1">
                  <a:spLocks/>
                </p:cNvSpPr>
                <p:nvPr/>
              </p:nvSpPr>
              <p:spPr>
                <a:xfrm>
                  <a:off x="4008160" y="4668780"/>
                  <a:ext cx="2174662" cy="4702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a:solidFill>
                        <a:schemeClr val="bg1"/>
                      </a:solidFill>
                      <a:latin typeface="HP Simplified" panose="020B0604020204020204" pitchFamily="34" charset="0"/>
                      <a:cs typeface="Arial" panose="020B0604020202020204" pitchFamily="34" charset="0"/>
                    </a:rPr>
                    <a:t>W bottom electrode</a:t>
                  </a:r>
                </a:p>
              </p:txBody>
            </p:sp>
            <p:sp>
              <p:nvSpPr>
                <p:cNvPr id="92" name="Title 1"/>
                <p:cNvSpPr txBox="1">
                  <a:spLocks/>
                </p:cNvSpPr>
                <p:nvPr/>
              </p:nvSpPr>
              <p:spPr>
                <a:xfrm>
                  <a:off x="3953326" y="4042742"/>
                  <a:ext cx="991579" cy="470238"/>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err="1">
                      <a:solidFill>
                        <a:schemeClr val="bg1"/>
                      </a:solidFill>
                      <a:latin typeface="HP Simplified" panose="020B0604020204020204" pitchFamily="34" charset="0"/>
                      <a:cs typeface="Arial" panose="020B0604020202020204" pitchFamily="34" charset="0"/>
                    </a:rPr>
                    <a:t>SiN</a:t>
                  </a:r>
                  <a:r>
                    <a:rPr lang="en-US" sz="1350" baseline="-25000" dirty="0" err="1">
                      <a:solidFill>
                        <a:schemeClr val="bg1"/>
                      </a:solidFill>
                      <a:latin typeface="HP Simplified" panose="020B0604020204020204" pitchFamily="34" charset="0"/>
                      <a:cs typeface="Arial" panose="020B0604020202020204" pitchFamily="34" charset="0"/>
                    </a:rPr>
                    <a:t>x</a:t>
                  </a:r>
                  <a:endParaRPr lang="en-US" sz="1350" baseline="-25000" dirty="0">
                    <a:solidFill>
                      <a:schemeClr val="bg1"/>
                    </a:solidFill>
                    <a:latin typeface="HP Simplified" panose="020B0604020204020204" pitchFamily="34" charset="0"/>
                    <a:cs typeface="Arial" panose="020B0604020202020204" pitchFamily="34" charset="0"/>
                  </a:endParaRPr>
                </a:p>
              </p:txBody>
            </p:sp>
            <p:sp>
              <p:nvSpPr>
                <p:cNvPr id="93" name="Title 1"/>
                <p:cNvSpPr txBox="1">
                  <a:spLocks/>
                </p:cNvSpPr>
                <p:nvPr/>
              </p:nvSpPr>
              <p:spPr>
                <a:xfrm>
                  <a:off x="3758268" y="1796518"/>
                  <a:ext cx="1730590" cy="33740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a:solidFill>
                        <a:schemeClr val="bg1"/>
                      </a:solidFill>
                      <a:latin typeface="HP Simplified" panose="020B0604020204020204" pitchFamily="34" charset="0"/>
                      <a:cs typeface="Arial" panose="020B0604020202020204" pitchFamily="34" charset="0"/>
                    </a:rPr>
                    <a:t>Pt top electrode</a:t>
                  </a:r>
                </a:p>
              </p:txBody>
            </p:sp>
            <p:sp>
              <p:nvSpPr>
                <p:cNvPr id="94" name="Title 1"/>
                <p:cNvSpPr txBox="1">
                  <a:spLocks/>
                </p:cNvSpPr>
                <p:nvPr/>
              </p:nvSpPr>
              <p:spPr>
                <a:xfrm>
                  <a:off x="3864350" y="2316532"/>
                  <a:ext cx="1021360" cy="27721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err="1">
                      <a:solidFill>
                        <a:schemeClr val="bg1"/>
                      </a:solidFill>
                      <a:latin typeface="HP Simplified" panose="020B0604020204020204" pitchFamily="34" charset="0"/>
                      <a:cs typeface="Arial" panose="020B0604020202020204" pitchFamily="34" charset="0"/>
                    </a:rPr>
                    <a:t>TiN</a:t>
                  </a:r>
                  <a:endParaRPr lang="en-US" sz="1350" dirty="0">
                    <a:solidFill>
                      <a:schemeClr val="bg1"/>
                    </a:solidFill>
                    <a:latin typeface="HP Simplified" panose="020B0604020204020204" pitchFamily="34" charset="0"/>
                    <a:cs typeface="Arial" panose="020B0604020202020204" pitchFamily="34" charset="0"/>
                  </a:endParaRPr>
                </a:p>
              </p:txBody>
            </p:sp>
            <p:sp>
              <p:nvSpPr>
                <p:cNvPr id="95" name="Title 1"/>
                <p:cNvSpPr txBox="1">
                  <a:spLocks/>
                </p:cNvSpPr>
                <p:nvPr/>
              </p:nvSpPr>
              <p:spPr>
                <a:xfrm>
                  <a:off x="5054036" y="3707943"/>
                  <a:ext cx="1047143" cy="4702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err="1">
                      <a:solidFill>
                        <a:schemeClr val="bg1"/>
                      </a:solidFill>
                      <a:latin typeface="HP Simplified" panose="020B0604020204020204" pitchFamily="34" charset="0"/>
                      <a:cs typeface="Arial" panose="020B0604020202020204" pitchFamily="34" charset="0"/>
                    </a:rPr>
                    <a:t>TiN</a:t>
                  </a:r>
                  <a:endParaRPr lang="en-US" sz="1350" dirty="0">
                    <a:solidFill>
                      <a:schemeClr val="bg1"/>
                    </a:solidFill>
                    <a:latin typeface="HP Simplified" panose="020B0604020204020204" pitchFamily="34" charset="0"/>
                    <a:cs typeface="Arial" panose="020B0604020202020204" pitchFamily="34" charset="0"/>
                  </a:endParaRPr>
                </a:p>
                <a:p>
                  <a:pPr algn="ctr"/>
                  <a:r>
                    <a:rPr lang="en-US" sz="1350" dirty="0" err="1">
                      <a:solidFill>
                        <a:schemeClr val="bg1"/>
                      </a:solidFill>
                      <a:latin typeface="HP Simplified" panose="020B0604020204020204" pitchFamily="34" charset="0"/>
                      <a:cs typeface="Arial" panose="020B0604020202020204" pitchFamily="34" charset="0"/>
                    </a:rPr>
                    <a:t>Nanovia</a:t>
                  </a:r>
                  <a:endParaRPr lang="en-US" sz="1350" dirty="0">
                    <a:solidFill>
                      <a:schemeClr val="bg1"/>
                    </a:solidFill>
                    <a:latin typeface="HP Simplified" panose="020B0604020204020204" pitchFamily="34" charset="0"/>
                    <a:cs typeface="Arial" panose="020B0604020202020204" pitchFamily="34" charset="0"/>
                  </a:endParaRPr>
                </a:p>
              </p:txBody>
            </p:sp>
            <p:sp>
              <p:nvSpPr>
                <p:cNvPr id="96" name="Title 1"/>
                <p:cNvSpPr txBox="1">
                  <a:spLocks/>
                </p:cNvSpPr>
                <p:nvPr/>
              </p:nvSpPr>
              <p:spPr>
                <a:xfrm>
                  <a:off x="3923545" y="2636708"/>
                  <a:ext cx="1021360" cy="27721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50" dirty="0" err="1">
                      <a:solidFill>
                        <a:schemeClr val="bg1"/>
                      </a:solidFill>
                      <a:latin typeface="HP Simplified" panose="020B0604020204020204" pitchFamily="34" charset="0"/>
                      <a:cs typeface="Arial" panose="020B0604020202020204" pitchFamily="34" charset="0"/>
                    </a:rPr>
                    <a:t>NbO</a:t>
                  </a:r>
                  <a:r>
                    <a:rPr lang="en-US" sz="1350" baseline="-25000" dirty="0" err="1">
                      <a:solidFill>
                        <a:schemeClr val="bg1"/>
                      </a:solidFill>
                      <a:latin typeface="HP Simplified" panose="020B0604020204020204" pitchFamily="34" charset="0"/>
                      <a:cs typeface="Arial" panose="020B0604020202020204" pitchFamily="34" charset="0"/>
                    </a:rPr>
                    <a:t>x</a:t>
                  </a:r>
                  <a:endParaRPr lang="en-US" sz="1350" baseline="-25000" dirty="0">
                    <a:solidFill>
                      <a:schemeClr val="bg1"/>
                    </a:solidFill>
                    <a:latin typeface="HP Simplified" panose="020B0604020204020204" pitchFamily="34" charset="0"/>
                    <a:cs typeface="Arial" panose="020B0604020202020204" pitchFamily="34" charset="0"/>
                  </a:endParaRPr>
                </a:p>
              </p:txBody>
            </p:sp>
            <p:sp>
              <p:nvSpPr>
                <p:cNvPr id="97" name="Oval 96"/>
                <p:cNvSpPr/>
                <p:nvPr/>
              </p:nvSpPr>
              <p:spPr>
                <a:xfrm>
                  <a:off x="2559864" y="1580039"/>
                  <a:ext cx="5894908" cy="3631082"/>
                </a:xfrm>
                <a:prstGeom prst="ellipse">
                  <a:avLst/>
                </a:prstGeom>
                <a:noFill/>
                <a:ln w="1905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HP Simplified" panose="020B0604020204020204" pitchFamily="34" charset="0"/>
                  </a:endParaRPr>
                </a:p>
              </p:txBody>
            </p:sp>
            <p:sp>
              <p:nvSpPr>
                <p:cNvPr id="98" name="TextBox 97"/>
                <p:cNvSpPr txBox="1"/>
                <p:nvPr/>
              </p:nvSpPr>
              <p:spPr>
                <a:xfrm>
                  <a:off x="7867197" y="4345438"/>
                  <a:ext cx="532360" cy="320236"/>
                </a:xfrm>
                <a:prstGeom prst="rect">
                  <a:avLst/>
                </a:prstGeom>
                <a:noFill/>
                <a:ln>
                  <a:noFill/>
                  <a:prstDash val="dash"/>
                </a:ln>
              </p:spPr>
              <p:txBody>
                <a:bodyPr wrap="none" rtlCol="0">
                  <a:spAutoFit/>
                </a:bodyPr>
                <a:lstStyle/>
                <a:p>
                  <a:r>
                    <a:rPr lang="en-US" sz="1500" dirty="0" err="1">
                      <a:solidFill>
                        <a:srgbClr val="00B0F0"/>
                      </a:solidFill>
                      <a:latin typeface="HP Simplified" panose="020B0604020204020204" pitchFamily="34" charset="0"/>
                    </a:rPr>
                    <a:t>T</a:t>
                  </a:r>
                  <a:r>
                    <a:rPr lang="en-US" sz="1500" baseline="-25000" dirty="0" err="1">
                      <a:solidFill>
                        <a:srgbClr val="00B0F0"/>
                      </a:solidFill>
                      <a:latin typeface="HP Simplified" panose="020B0604020204020204" pitchFamily="34" charset="0"/>
                    </a:rPr>
                    <a:t>amb</a:t>
                  </a:r>
                  <a:endParaRPr lang="en-US" sz="1500" baseline="-25000" dirty="0">
                    <a:solidFill>
                      <a:srgbClr val="00B0F0"/>
                    </a:solidFill>
                    <a:latin typeface="HP Simplified" panose="020B0604020204020204" pitchFamily="34" charset="0"/>
                  </a:endParaRPr>
                </a:p>
              </p:txBody>
            </p:sp>
            <p:sp>
              <p:nvSpPr>
                <p:cNvPr id="99" name="TextBox 98"/>
                <p:cNvSpPr txBox="1"/>
                <p:nvPr/>
              </p:nvSpPr>
              <p:spPr>
                <a:xfrm>
                  <a:off x="5335205" y="2550169"/>
                  <a:ext cx="384170" cy="320236"/>
                </a:xfrm>
                <a:prstGeom prst="rect">
                  <a:avLst/>
                </a:prstGeom>
                <a:noFill/>
                <a:ln>
                  <a:noFill/>
                  <a:prstDash val="dash"/>
                </a:ln>
              </p:spPr>
              <p:txBody>
                <a:bodyPr wrap="none" rtlCol="0">
                  <a:spAutoFit/>
                </a:bodyPr>
                <a:lstStyle/>
                <a:p>
                  <a:r>
                    <a:rPr lang="en-US" sz="1500" dirty="0">
                      <a:solidFill>
                        <a:srgbClr val="FF0000"/>
                      </a:solidFill>
                      <a:latin typeface="HP Simplified" panose="020B0604020204020204" pitchFamily="34" charset="0"/>
                    </a:rPr>
                    <a:t>T</a:t>
                  </a:r>
                  <a:r>
                    <a:rPr lang="en-US" sz="1500" baseline="-25000" dirty="0">
                      <a:solidFill>
                        <a:srgbClr val="FF0000"/>
                      </a:solidFill>
                      <a:latin typeface="HP Simplified" panose="020B0604020204020204" pitchFamily="34" charset="0"/>
                    </a:rPr>
                    <a:t>N</a:t>
                  </a:r>
                  <a:endParaRPr lang="en-US" sz="1500" baseline="-50000" dirty="0">
                    <a:solidFill>
                      <a:srgbClr val="FF0000"/>
                    </a:solidFill>
                    <a:latin typeface="HP Simplified" panose="020B0604020204020204" pitchFamily="34" charset="0"/>
                  </a:endParaRPr>
                </a:p>
              </p:txBody>
            </p:sp>
            <p:cxnSp>
              <p:nvCxnSpPr>
                <p:cNvPr id="100" name="Straight Connector 99"/>
                <p:cNvCxnSpPr/>
                <p:nvPr/>
              </p:nvCxnSpPr>
              <p:spPr>
                <a:xfrm>
                  <a:off x="6210310" y="2913919"/>
                  <a:ext cx="399468" cy="358186"/>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6787962" y="3234132"/>
                  <a:ext cx="743493" cy="628652"/>
                  <a:chOff x="6634102" y="3220943"/>
                  <a:chExt cx="938272" cy="782733"/>
                </a:xfrm>
              </p:grpSpPr>
              <p:cxnSp>
                <p:nvCxnSpPr>
                  <p:cNvPr id="120" name="Straight Connector 119"/>
                  <p:cNvCxnSpPr/>
                  <p:nvPr/>
                </p:nvCxnSpPr>
                <p:spPr>
                  <a:xfrm flipV="1">
                    <a:off x="6634102" y="3220943"/>
                    <a:ext cx="282531" cy="8157"/>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6916634" y="3492500"/>
                    <a:ext cx="309666" cy="35467"/>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7254251" y="3742343"/>
                    <a:ext cx="287604" cy="28607"/>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7535831" y="3735717"/>
                    <a:ext cx="36543" cy="267959"/>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flipV="1">
                    <a:off x="7226300" y="3492502"/>
                    <a:ext cx="27951" cy="282827"/>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6916634" y="3220943"/>
                    <a:ext cx="0" cy="307024"/>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cxnSp>
              <p:nvCxnSpPr>
                <p:cNvPr id="103" name="Straight Connector 102"/>
                <p:cNvCxnSpPr/>
                <p:nvPr/>
              </p:nvCxnSpPr>
              <p:spPr>
                <a:xfrm>
                  <a:off x="7497150" y="4093716"/>
                  <a:ext cx="408337" cy="355322"/>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rot="2431585">
                  <a:off x="7181333" y="3099875"/>
                  <a:ext cx="436588" cy="320236"/>
                </a:xfrm>
                <a:prstGeom prst="rect">
                  <a:avLst/>
                </a:prstGeom>
                <a:noFill/>
                <a:ln>
                  <a:noFill/>
                  <a:prstDash val="solid"/>
                </a:ln>
              </p:spPr>
              <p:txBody>
                <a:bodyPr wrap="none" rtlCol="0">
                  <a:spAutoFit/>
                </a:bodyPr>
                <a:lstStyle/>
                <a:p>
                  <a:r>
                    <a:rPr lang="en-US" sz="1500" b="1" dirty="0" err="1">
                      <a:solidFill>
                        <a:srgbClr val="7030A0"/>
                      </a:solidFill>
                      <a:latin typeface="HP Simplified" panose="020B0604020204020204" pitchFamily="34" charset="0"/>
                    </a:rPr>
                    <a:t>R</a:t>
                  </a:r>
                  <a:r>
                    <a:rPr lang="en-US" sz="1500" b="1" baseline="-25000" dirty="0" err="1">
                      <a:solidFill>
                        <a:srgbClr val="7030A0"/>
                      </a:solidFill>
                      <a:latin typeface="HP Simplified" panose="020B0604020204020204" pitchFamily="34" charset="0"/>
                    </a:rPr>
                    <a:t>th</a:t>
                  </a:r>
                  <a:endParaRPr lang="en-US" sz="1500" b="1" baseline="-25000" dirty="0">
                    <a:solidFill>
                      <a:srgbClr val="7030A0"/>
                    </a:solidFill>
                    <a:latin typeface="HP Simplified" panose="020B0604020204020204" pitchFamily="34" charset="0"/>
                  </a:endParaRPr>
                </a:p>
              </p:txBody>
            </p:sp>
            <p:cxnSp>
              <p:nvCxnSpPr>
                <p:cNvPr id="108" name="Straight Connector 107"/>
                <p:cNvCxnSpPr/>
                <p:nvPr/>
              </p:nvCxnSpPr>
              <p:spPr>
                <a:xfrm flipH="1">
                  <a:off x="6465455" y="3162125"/>
                  <a:ext cx="234171" cy="282097"/>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465455" y="3444222"/>
                  <a:ext cx="382969" cy="327803"/>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6788586" y="3697049"/>
                  <a:ext cx="135451" cy="152546"/>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957868" y="3861044"/>
                  <a:ext cx="426418" cy="364140"/>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7377595" y="3935727"/>
                  <a:ext cx="250877" cy="292445"/>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rot="2431585">
                  <a:off x="6531967" y="3825072"/>
                  <a:ext cx="419746" cy="320236"/>
                </a:xfrm>
                <a:prstGeom prst="rect">
                  <a:avLst/>
                </a:prstGeom>
                <a:noFill/>
                <a:ln>
                  <a:noFill/>
                  <a:prstDash val="solid"/>
                </a:ln>
              </p:spPr>
              <p:txBody>
                <a:bodyPr wrap="none" rtlCol="0">
                  <a:spAutoFit/>
                </a:bodyPr>
                <a:lstStyle/>
                <a:p>
                  <a:r>
                    <a:rPr lang="en-US" sz="1500" b="1" dirty="0" err="1">
                      <a:solidFill>
                        <a:srgbClr val="7030A0"/>
                      </a:solidFill>
                      <a:latin typeface="HP Simplified" panose="020B0604020204020204" pitchFamily="34" charset="0"/>
                    </a:rPr>
                    <a:t>C</a:t>
                  </a:r>
                  <a:r>
                    <a:rPr lang="en-US" sz="1500" b="1" baseline="-25000" dirty="0" err="1">
                      <a:solidFill>
                        <a:srgbClr val="7030A0"/>
                      </a:solidFill>
                      <a:latin typeface="HP Simplified" panose="020B0604020204020204" pitchFamily="34" charset="0"/>
                    </a:rPr>
                    <a:t>th</a:t>
                  </a:r>
                  <a:endParaRPr lang="en-US" sz="1500" b="1" baseline="-25000" dirty="0">
                    <a:solidFill>
                      <a:srgbClr val="7030A0"/>
                    </a:solidFill>
                    <a:latin typeface="HP Simplified" panose="020B0604020204020204" pitchFamily="34" charset="0"/>
                  </a:endParaRPr>
                </a:p>
              </p:txBody>
            </p:sp>
            <p:sp>
              <p:nvSpPr>
                <p:cNvPr id="116" name="Oval 115"/>
                <p:cNvSpPr/>
                <p:nvPr/>
              </p:nvSpPr>
              <p:spPr>
                <a:xfrm>
                  <a:off x="4856297" y="2570317"/>
                  <a:ext cx="1496268" cy="424420"/>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HP Simplified" panose="020B0604020204020204" pitchFamily="34" charset="0"/>
                  </a:endParaRPr>
                </a:p>
              </p:txBody>
            </p:sp>
            <p:cxnSp>
              <p:nvCxnSpPr>
                <p:cNvPr id="117" name="Straight Connector 116"/>
                <p:cNvCxnSpPr/>
                <p:nvPr/>
              </p:nvCxnSpPr>
              <p:spPr>
                <a:xfrm flipH="1">
                  <a:off x="6893737" y="3779301"/>
                  <a:ext cx="135451" cy="152546"/>
                </a:xfrm>
                <a:prstGeom prst="line">
                  <a:avLst/>
                </a:prstGeom>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699627" y="3162125"/>
                  <a:ext cx="97127" cy="84680"/>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7531345" y="3858882"/>
                  <a:ext cx="97127" cy="84680"/>
                </a:xfrm>
                <a:prstGeom prst="line">
                  <a:avLst/>
                </a:prstGeom>
                <a:noFill/>
                <a:ln w="19050">
                  <a:solidFill>
                    <a:srgbClr val="7030A0"/>
                  </a:solidFill>
                  <a:prstDash val="solid"/>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flipV="1">
                <a:off x="844062" y="1723295"/>
                <a:ext cx="257836" cy="502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126" name="Straight Connector 125"/>
            <p:cNvCxnSpPr/>
            <p:nvPr/>
          </p:nvCxnSpPr>
          <p:spPr>
            <a:xfrm flipV="1">
              <a:off x="844062" y="3386973"/>
              <a:ext cx="257836" cy="5023"/>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233942" y="2402696"/>
              <a:ext cx="938077" cy="369332"/>
            </a:xfrm>
            <a:prstGeom prst="rect">
              <a:avLst/>
            </a:prstGeom>
          </p:spPr>
          <p:txBody>
            <a:bodyPr wrap="none">
              <a:spAutoFit/>
            </a:bodyPr>
            <a:lstStyle/>
            <a:p>
              <a:r>
                <a:rPr lang="en-US" dirty="0">
                  <a:latin typeface="HP Simplified" panose="020B0604020204020204" pitchFamily="34" charset="0"/>
                </a:rPr>
                <a:t>≤</a:t>
              </a:r>
              <a:r>
                <a:rPr lang="en-US" dirty="0"/>
                <a:t> 0.1 </a:t>
              </a:r>
              <a:r>
                <a:rPr lang="en-US" dirty="0" err="1"/>
                <a:t>nF</a:t>
              </a:r>
              <a:endParaRPr lang="en-US" dirty="0"/>
            </a:p>
          </p:txBody>
        </p:sp>
      </p:grpSp>
    </p:spTree>
    <p:extLst>
      <p:ext uri="{BB962C8B-B14F-4D97-AF65-F5344CB8AC3E}">
        <p14:creationId xmlns:p14="http://schemas.microsoft.com/office/powerpoint/2010/main" val="217604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Text Placeholder 2"/>
          <p:cNvSpPr>
            <a:spLocks noGrp="1"/>
          </p:cNvSpPr>
          <p:nvPr>
            <p:ph type="body" idx="1"/>
          </p:nvPr>
        </p:nvSpPr>
        <p:spPr>
          <a:xfrm>
            <a:off x="741759" y="1416703"/>
            <a:ext cx="7544991" cy="2738290"/>
          </a:xfrm>
        </p:spPr>
        <p:txBody>
          <a:bodyPr/>
          <a:lstStyle/>
          <a:p>
            <a:r>
              <a:rPr lang="en-US" altLang="en-US" dirty="0"/>
              <a:t>Erik P. DeBenedictis, Sandia National Laboratories</a:t>
            </a:r>
          </a:p>
          <a:p>
            <a:r>
              <a:rPr lang="en-US" altLang="en-US" dirty="0"/>
              <a:t>Thomas M. Conte, Georgia </a:t>
            </a:r>
            <a:r>
              <a:rPr lang="en-US" altLang="en-US" dirty="0" smtClean="0"/>
              <a:t>Tech</a:t>
            </a:r>
          </a:p>
          <a:p>
            <a:r>
              <a:rPr lang="en-US" altLang="en-US" dirty="0" smtClean="0"/>
              <a:t>David </a:t>
            </a:r>
            <a:r>
              <a:rPr lang="en-US" altLang="en-US" dirty="0"/>
              <a:t>J. Mountain, </a:t>
            </a:r>
            <a:r>
              <a:rPr lang="en-US" altLang="en-US" dirty="0" smtClean="0"/>
              <a:t>LPS</a:t>
            </a:r>
          </a:p>
          <a:p>
            <a:endParaRPr lang="en-US" altLang="en-US" dirty="0"/>
          </a:p>
          <a:p>
            <a:r>
              <a:rPr lang="en-US" altLang="en-US" dirty="0" smtClean="0"/>
              <a:t>IEEE Rebooting Computing</a:t>
            </a:r>
          </a:p>
          <a:p>
            <a:endParaRPr lang="en-US" altLang="en-US" dirty="0"/>
          </a:p>
          <a:p>
            <a:r>
              <a:rPr lang="en-US" altLang="en-US" dirty="0" smtClean="0"/>
              <a:t>My Research Group and HPE Labs Colleagues</a:t>
            </a:r>
          </a:p>
          <a:p>
            <a:endParaRPr lang="en-US" altLang="en-US" dirty="0"/>
          </a:p>
          <a:p>
            <a:endParaRPr lang="en-US" altLang="en-US" dirty="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016F8AB-BCEA-4347-8BA6-BE776009BC89}" type="slidenum">
              <a:rPr lang="en-US" smtClean="0"/>
              <a:t>36</a:t>
            </a:fld>
            <a:endParaRPr lang="en-US" dirty="0"/>
          </a:p>
        </p:txBody>
      </p:sp>
    </p:spTree>
    <p:extLst>
      <p:ext uri="{BB962C8B-B14F-4D97-AF65-F5344CB8AC3E}">
        <p14:creationId xmlns:p14="http://schemas.microsoft.com/office/powerpoint/2010/main" val="223045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016F8AB-BCEA-4347-8BA6-BE776009BC89}" type="slidenum">
              <a:rPr lang="en-US" smtClean="0"/>
              <a:pPr/>
              <a:t>4</a:t>
            </a:fld>
            <a:endParaRPr lang="en-US" dirty="0"/>
          </a:p>
        </p:txBody>
      </p:sp>
      <p:pic>
        <p:nvPicPr>
          <p:cNvPr id="11266" name="Picture 2" descr="http://sites.ieee.org/icrc/files/2016/02/title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37" y="620158"/>
            <a:ext cx="8988425" cy="9587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6185" y="1828799"/>
            <a:ext cx="4876801" cy="2388782"/>
          </a:xfrm>
          <a:prstGeom prst="rect">
            <a:avLst/>
          </a:prstGeom>
          <a:noFill/>
        </p:spPr>
        <p:txBody>
          <a:bodyPr wrap="none" lIns="0" tIns="0" rIns="0" bIns="0" rtlCol="0">
            <a:noAutofit/>
          </a:bodyPr>
          <a:lstStyle/>
          <a:p>
            <a:pPr fontAlgn="base"/>
            <a:r>
              <a:rPr lang="en-US" dirty="0"/>
              <a:t>Confirmed Keynote </a:t>
            </a:r>
            <a:r>
              <a:rPr lang="en-US" dirty="0" smtClean="0"/>
              <a:t>Speakers:</a:t>
            </a:r>
          </a:p>
          <a:p>
            <a:pPr fontAlgn="base"/>
            <a:endParaRPr lang="en-US" dirty="0" smtClean="0"/>
          </a:p>
          <a:p>
            <a:pPr fontAlgn="base"/>
            <a:r>
              <a:rPr lang="en-US" b="1" dirty="0" smtClean="0">
                <a:hlinkClick r:id="rId3"/>
              </a:rPr>
              <a:t>Kwabena </a:t>
            </a:r>
            <a:r>
              <a:rPr lang="en-US" b="1" dirty="0">
                <a:hlinkClick r:id="rId3"/>
              </a:rPr>
              <a:t>Boahen</a:t>
            </a:r>
            <a:r>
              <a:rPr lang="en-US" dirty="0"/>
              <a:t>, </a:t>
            </a:r>
            <a:r>
              <a:rPr lang="en-US" i="1" dirty="0"/>
              <a:t>Stanford University</a:t>
            </a:r>
            <a:endParaRPr lang="en-US" dirty="0"/>
          </a:p>
          <a:p>
            <a:pPr fontAlgn="base"/>
            <a:r>
              <a:rPr lang="en-US" b="1" dirty="0">
                <a:hlinkClick r:id="rId4"/>
              </a:rPr>
              <a:t>Leon Chua</a:t>
            </a:r>
            <a:r>
              <a:rPr lang="en-US" dirty="0"/>
              <a:t>, </a:t>
            </a:r>
            <a:r>
              <a:rPr lang="en-US" i="1" dirty="0"/>
              <a:t>UC Berkeley</a:t>
            </a:r>
            <a:endParaRPr lang="en-US" dirty="0"/>
          </a:p>
          <a:p>
            <a:pPr fontAlgn="base"/>
            <a:r>
              <a:rPr lang="en-US" b="1" dirty="0">
                <a:hlinkClick r:id="rId5"/>
              </a:rPr>
              <a:t>David </a:t>
            </a:r>
            <a:r>
              <a:rPr lang="en-US" b="1" dirty="0" err="1">
                <a:hlinkClick r:id="rId5"/>
              </a:rPr>
              <a:t>DiVincenzo</a:t>
            </a:r>
            <a:r>
              <a:rPr lang="en-US" dirty="0"/>
              <a:t>, </a:t>
            </a:r>
            <a:r>
              <a:rPr lang="en-US" i="1" dirty="0"/>
              <a:t>RWTH Aachen University</a:t>
            </a:r>
            <a:endParaRPr lang="en-US" dirty="0"/>
          </a:p>
          <a:p>
            <a:pPr fontAlgn="base"/>
            <a:r>
              <a:rPr lang="en-US" b="1" dirty="0">
                <a:hlinkClick r:id="rId6"/>
              </a:rPr>
              <a:t>Neil </a:t>
            </a:r>
            <a:r>
              <a:rPr lang="en-US" b="1" dirty="0" err="1">
                <a:hlinkClick r:id="rId6"/>
              </a:rPr>
              <a:t>Gershenfeld</a:t>
            </a:r>
            <a:r>
              <a:rPr lang="en-US" dirty="0"/>
              <a:t>, </a:t>
            </a:r>
            <a:r>
              <a:rPr lang="en-US" i="1" dirty="0"/>
              <a:t>MIT</a:t>
            </a:r>
            <a:endParaRPr lang="en-US" dirty="0"/>
          </a:p>
          <a:p>
            <a:pPr fontAlgn="base"/>
            <a:r>
              <a:rPr lang="en-US" b="1" dirty="0">
                <a:hlinkClick r:id="rId7"/>
              </a:rPr>
              <a:t>Hideo Mabuchi</a:t>
            </a:r>
            <a:r>
              <a:rPr lang="en-US" dirty="0"/>
              <a:t>, </a:t>
            </a:r>
            <a:r>
              <a:rPr lang="en-US" i="1" dirty="0"/>
              <a:t>Stanford University</a:t>
            </a:r>
            <a:endParaRPr lang="en-US" dirty="0"/>
          </a:p>
          <a:p>
            <a:pPr fontAlgn="base"/>
            <a:r>
              <a:rPr lang="en-US" b="1" dirty="0" err="1">
                <a:hlinkClick r:id="rId8"/>
              </a:rPr>
              <a:t>Luping</a:t>
            </a:r>
            <a:r>
              <a:rPr lang="en-US" b="1" dirty="0">
                <a:hlinkClick r:id="rId8"/>
              </a:rPr>
              <a:t> Shi</a:t>
            </a:r>
            <a:r>
              <a:rPr lang="en-US" dirty="0"/>
              <a:t>, </a:t>
            </a:r>
            <a:r>
              <a:rPr lang="en-US" i="1" dirty="0"/>
              <a:t>Tsinghua University</a:t>
            </a:r>
            <a:endParaRPr lang="en-US" dirty="0"/>
          </a:p>
          <a:p>
            <a:pPr fontAlgn="base"/>
            <a:r>
              <a:rPr lang="en-US" dirty="0"/>
              <a:t>and more...</a:t>
            </a:r>
          </a:p>
          <a:p>
            <a:r>
              <a:rPr lang="en-US" dirty="0"/>
              <a:t> </a:t>
            </a:r>
          </a:p>
        </p:txBody>
      </p:sp>
    </p:spTree>
    <p:extLst>
      <p:ext uri="{BB962C8B-B14F-4D97-AF65-F5344CB8AC3E}">
        <p14:creationId xmlns:p14="http://schemas.microsoft.com/office/powerpoint/2010/main" val="11472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9" name="Text Box 5"/>
          <p:cNvSpPr txBox="1">
            <a:spLocks noChangeArrowheads="1"/>
          </p:cNvSpPr>
          <p:nvPr/>
        </p:nvSpPr>
        <p:spPr bwMode="auto">
          <a:xfrm>
            <a:off x="3361474" y="1009016"/>
            <a:ext cx="567939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14300" indent="-1143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Aft>
                <a:spcPct val="10000"/>
              </a:spcAft>
            </a:pPr>
            <a:r>
              <a:rPr lang="en-US" sz="2000" b="1" dirty="0" smtClean="0">
                <a:solidFill>
                  <a:schemeClr val="accent1">
                    <a:lumMod val="75000"/>
                  </a:schemeClr>
                </a:solidFill>
                <a:latin typeface="+mn-lt"/>
              </a:rPr>
              <a:t>&lt;25 Watts</a:t>
            </a:r>
            <a:r>
              <a:rPr lang="en-US" sz="2000" b="1" dirty="0">
                <a:solidFill>
                  <a:schemeClr val="accent1">
                    <a:lumMod val="75000"/>
                  </a:schemeClr>
                </a:solidFill>
                <a:latin typeface="+mn-lt"/>
              </a:rPr>
              <a:t> </a:t>
            </a:r>
            <a:r>
              <a:rPr lang="en-US" sz="2000" b="1" dirty="0" smtClean="0">
                <a:solidFill>
                  <a:schemeClr val="accent1">
                    <a:lumMod val="75000"/>
                  </a:schemeClr>
                </a:solidFill>
                <a:latin typeface="+mn-lt"/>
              </a:rPr>
              <a:t>@ 100 Hz</a:t>
            </a:r>
          </a:p>
          <a:p>
            <a:pPr>
              <a:spcAft>
                <a:spcPct val="10000"/>
              </a:spcAft>
            </a:pPr>
            <a:endParaRPr lang="en-US" sz="2000" b="1" dirty="0">
              <a:solidFill>
                <a:schemeClr val="accent1">
                  <a:lumMod val="75000"/>
                </a:schemeClr>
              </a:solidFill>
              <a:latin typeface="+mn-lt"/>
            </a:endParaRPr>
          </a:p>
          <a:p>
            <a:pPr>
              <a:spcAft>
                <a:spcPct val="10000"/>
              </a:spcAft>
            </a:pPr>
            <a:r>
              <a:rPr lang="en-US" sz="2000" b="1" dirty="0" smtClean="0">
                <a:solidFill>
                  <a:schemeClr val="accent1">
                    <a:lumMod val="75000"/>
                  </a:schemeClr>
                </a:solidFill>
                <a:latin typeface="+mn-lt"/>
              </a:rPr>
              <a:t>What are the </a:t>
            </a:r>
            <a:r>
              <a:rPr lang="en-US" sz="2000" b="1" u="sng" dirty="0" smtClean="0">
                <a:solidFill>
                  <a:schemeClr val="accent1">
                    <a:lumMod val="75000"/>
                  </a:schemeClr>
                </a:solidFill>
                <a:latin typeface="+mn-lt"/>
              </a:rPr>
              <a:t>state</a:t>
            </a:r>
            <a:r>
              <a:rPr lang="en-US" sz="2000" b="1" dirty="0" smtClean="0">
                <a:solidFill>
                  <a:schemeClr val="accent1">
                    <a:lumMod val="75000"/>
                  </a:schemeClr>
                </a:solidFill>
                <a:latin typeface="+mn-lt"/>
              </a:rPr>
              <a:t> </a:t>
            </a:r>
            <a:r>
              <a:rPr lang="en-US" sz="2000" b="1" u="sng" dirty="0" smtClean="0">
                <a:solidFill>
                  <a:schemeClr val="accent1">
                    <a:lumMod val="75000"/>
                  </a:schemeClr>
                </a:solidFill>
                <a:latin typeface="+mn-lt"/>
              </a:rPr>
              <a:t>variables</a:t>
            </a:r>
            <a:r>
              <a:rPr lang="en-US" sz="2000" b="1" dirty="0" smtClean="0">
                <a:solidFill>
                  <a:schemeClr val="accent1">
                    <a:lumMod val="75000"/>
                  </a:schemeClr>
                </a:solidFill>
                <a:latin typeface="+mn-lt"/>
              </a:rPr>
              <a:t> for communication and computation?</a:t>
            </a:r>
          </a:p>
          <a:p>
            <a:pPr>
              <a:spcAft>
                <a:spcPct val="10000"/>
              </a:spcAft>
            </a:pPr>
            <a:endParaRPr lang="en-US" sz="2000" b="1" dirty="0">
              <a:solidFill>
                <a:schemeClr val="accent1">
                  <a:lumMod val="75000"/>
                </a:schemeClr>
              </a:solidFill>
              <a:latin typeface="+mn-lt"/>
            </a:endParaRPr>
          </a:p>
          <a:p>
            <a:pPr>
              <a:spcAft>
                <a:spcPct val="10000"/>
              </a:spcAft>
            </a:pPr>
            <a:r>
              <a:rPr lang="en-US" sz="2000" b="1" dirty="0" smtClean="0">
                <a:solidFill>
                  <a:schemeClr val="accent1">
                    <a:lumMod val="75000"/>
                  </a:schemeClr>
                </a:solidFill>
                <a:latin typeface="+mn-lt"/>
              </a:rPr>
              <a:t>Ion currents and molecular concentration gradients:</a:t>
            </a:r>
            <a:r>
              <a:rPr lang="en-US" sz="2000" b="1" dirty="0">
                <a:solidFill>
                  <a:schemeClr val="accent1">
                    <a:lumMod val="75000"/>
                  </a:schemeClr>
                </a:solidFill>
                <a:latin typeface="+mn-lt"/>
              </a:rPr>
              <a:t> </a:t>
            </a:r>
            <a:r>
              <a:rPr lang="en-US" sz="2000" b="1" dirty="0" smtClean="0">
                <a:solidFill>
                  <a:schemeClr val="accent1">
                    <a:lumMod val="75000"/>
                  </a:schemeClr>
                </a:solidFill>
                <a:latin typeface="+mn-lt"/>
              </a:rPr>
              <a:t> very slow, moderate energy</a:t>
            </a:r>
          </a:p>
          <a:p>
            <a:pPr>
              <a:spcAft>
                <a:spcPct val="10000"/>
              </a:spcAft>
            </a:pPr>
            <a:endParaRPr lang="en-US" sz="2000" b="1" dirty="0">
              <a:solidFill>
                <a:schemeClr val="accent1">
                  <a:lumMod val="75000"/>
                </a:schemeClr>
              </a:solidFill>
              <a:latin typeface="+mn-lt"/>
            </a:endParaRPr>
          </a:p>
          <a:p>
            <a:pPr>
              <a:spcAft>
                <a:spcPct val="10000"/>
              </a:spcAft>
            </a:pPr>
            <a:r>
              <a:rPr lang="en-US" sz="2000" b="1" dirty="0" smtClean="0">
                <a:solidFill>
                  <a:schemeClr val="accent1">
                    <a:lumMod val="75000"/>
                  </a:schemeClr>
                </a:solidFill>
                <a:latin typeface="+mn-lt"/>
              </a:rPr>
              <a:t>How is information processed by an extremely </a:t>
            </a:r>
            <a:r>
              <a:rPr lang="en-US" sz="2000" b="1" u="sng" dirty="0" smtClean="0">
                <a:solidFill>
                  <a:schemeClr val="accent1">
                    <a:lumMod val="75000"/>
                  </a:schemeClr>
                </a:solidFill>
                <a:latin typeface="+mn-lt"/>
              </a:rPr>
              <a:t>nonlinear dynamical system</a:t>
            </a:r>
            <a:r>
              <a:rPr lang="en-US" sz="2000" b="1" dirty="0" smtClean="0">
                <a:solidFill>
                  <a:schemeClr val="accent1">
                    <a:lumMod val="75000"/>
                  </a:schemeClr>
                </a:solidFill>
                <a:latin typeface="+mn-lt"/>
              </a:rPr>
              <a:t>?</a:t>
            </a:r>
          </a:p>
          <a:p>
            <a:pPr>
              <a:spcAft>
                <a:spcPct val="10000"/>
              </a:spcAft>
            </a:pPr>
            <a:endParaRPr lang="en-US" sz="2000" b="1" dirty="0">
              <a:solidFill>
                <a:schemeClr val="accent1">
                  <a:lumMod val="75000"/>
                </a:schemeClr>
              </a:solidFill>
              <a:latin typeface="+mn-lt"/>
            </a:endParaRPr>
          </a:p>
        </p:txBody>
      </p:sp>
      <p:sp>
        <p:nvSpPr>
          <p:cNvPr id="2" name="Title 1"/>
          <p:cNvSpPr>
            <a:spLocks noGrp="1"/>
          </p:cNvSpPr>
          <p:nvPr>
            <p:ph type="title"/>
          </p:nvPr>
        </p:nvSpPr>
        <p:spPr>
          <a:xfrm>
            <a:off x="475727" y="431271"/>
            <a:ext cx="8310763" cy="430887"/>
          </a:xfrm>
        </p:spPr>
        <p:txBody>
          <a:bodyPr/>
          <a:lstStyle/>
          <a:p>
            <a:r>
              <a:rPr lang="en-US" altLang="ko-KR" dirty="0" smtClean="0">
                <a:solidFill>
                  <a:srgbClr val="0070C0"/>
                </a:solidFill>
                <a:latin typeface="Futura Bk" panose="020B0502020204020303" pitchFamily="34" charset="0"/>
                <a:ea typeface="Gulim" panose="020B0600000101010101" pitchFamily="34" charset="-127"/>
              </a:rPr>
              <a:t>An apparent contradiction:  A model in </a:t>
            </a:r>
            <a:r>
              <a:rPr lang="en-US" altLang="ko-KR" u="sng" dirty="0" smtClean="0">
                <a:solidFill>
                  <a:srgbClr val="0070C0"/>
                </a:solidFill>
                <a:latin typeface="Futura Bk" panose="020B0502020204020303" pitchFamily="34" charset="0"/>
                <a:ea typeface="Gulim" panose="020B0600000101010101" pitchFamily="34" charset="-127"/>
              </a:rPr>
              <a:t>power</a:t>
            </a:r>
            <a:r>
              <a:rPr lang="en-US" altLang="ko-KR" dirty="0" smtClean="0">
                <a:solidFill>
                  <a:srgbClr val="0070C0"/>
                </a:solidFill>
                <a:latin typeface="Futura Bk" panose="020B0502020204020303" pitchFamily="34" charset="0"/>
                <a:ea typeface="Gulim" panose="020B0600000101010101" pitchFamily="34" charset="-127"/>
              </a:rPr>
              <a:t> efficiency!</a:t>
            </a:r>
            <a:endParaRPr lang="en-US" dirty="0">
              <a:solidFill>
                <a:srgbClr val="0070C0"/>
              </a:solidFill>
            </a:endParaRPr>
          </a:p>
        </p:txBody>
      </p:sp>
      <p:grpSp>
        <p:nvGrpSpPr>
          <p:cNvPr id="4" name="Group 3"/>
          <p:cNvGrpSpPr/>
          <p:nvPr/>
        </p:nvGrpSpPr>
        <p:grpSpPr>
          <a:xfrm>
            <a:off x="475727" y="1381385"/>
            <a:ext cx="2642287" cy="2148199"/>
            <a:chOff x="721911" y="1381385"/>
            <a:chExt cx="2642287" cy="2148199"/>
          </a:xfrm>
        </p:grpSpPr>
        <p:pic>
          <p:nvPicPr>
            <p:cNvPr id="154626" name="Picture 2" descr="http://www.rudyard.org/wp-content/uploads/2013/09/human-br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911" y="1381385"/>
              <a:ext cx="2642287" cy="2079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761488" y="3291840"/>
              <a:ext cx="602710" cy="2377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452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Leon Chua:  the Father of Nonlinear Network Theory</a:t>
            </a:r>
            <a:endParaRPr lang="en-US" b="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31" y="718458"/>
            <a:ext cx="3345613" cy="4064982"/>
          </a:xfrm>
          <a:prstGeom prst="rect">
            <a:avLst/>
          </a:prstGeom>
        </p:spPr>
      </p:pic>
      <p:sp>
        <p:nvSpPr>
          <p:cNvPr id="5" name="TextBox 4"/>
          <p:cNvSpPr txBox="1"/>
          <p:nvPr/>
        </p:nvSpPr>
        <p:spPr>
          <a:xfrm>
            <a:off x="3577213" y="718458"/>
            <a:ext cx="5285433" cy="3949799"/>
          </a:xfrm>
          <a:prstGeom prst="rect">
            <a:avLst/>
          </a:prstGeom>
          <a:noFill/>
        </p:spPr>
        <p:txBody>
          <a:bodyPr wrap="square" rtlCol="0">
            <a:spAutoFit/>
          </a:bodyPr>
          <a:lstStyle/>
          <a:p>
            <a:pPr marL="0" defTabSz="430213">
              <a:spcAft>
                <a:spcPts val="400"/>
              </a:spcAft>
              <a:buSzPct val="100000"/>
            </a:pPr>
            <a:r>
              <a:rPr lang="en-US" sz="2400" dirty="0" smtClean="0">
                <a:solidFill>
                  <a:srgbClr val="000000"/>
                </a:solidFill>
                <a:latin typeface="HP Simplified" pitchFamily="34" charset="0"/>
                <a:cs typeface="HP Simplified" pitchFamily="34" charset="0"/>
              </a:rPr>
              <a:t>Book published in 1969</a:t>
            </a:r>
            <a:endParaRPr lang="en-US" sz="2400" dirty="0">
              <a:solidFill>
                <a:srgbClr val="000000"/>
              </a:solidFill>
              <a:latin typeface="HP Simplified" pitchFamily="34" charset="0"/>
              <a:cs typeface="HP Simplified" pitchFamily="34" charset="0"/>
            </a:endParaRPr>
          </a:p>
          <a:p>
            <a:pPr marL="0" defTabSz="430213">
              <a:spcAft>
                <a:spcPts val="400"/>
              </a:spcAft>
              <a:buSzPct val="100000"/>
            </a:pPr>
            <a:r>
              <a:rPr lang="en-US" sz="2400" dirty="0" smtClean="0">
                <a:solidFill>
                  <a:srgbClr val="000000"/>
                </a:solidFill>
                <a:latin typeface="HP Simplified" pitchFamily="34" charset="0"/>
                <a:cs typeface="HP Simplified" pitchFamily="34" charset="0"/>
              </a:rPr>
              <a:t>Nearly 10 years to develop theory</a:t>
            </a:r>
            <a:endParaRPr lang="en-US" sz="2400" dirty="0">
              <a:solidFill>
                <a:srgbClr val="000000"/>
              </a:solidFill>
              <a:latin typeface="HP Simplified" pitchFamily="34" charset="0"/>
              <a:cs typeface="HP Simplified" pitchFamily="34" charset="0"/>
            </a:endParaRPr>
          </a:p>
          <a:p>
            <a:pPr marL="0" defTabSz="430213">
              <a:spcAft>
                <a:spcPts val="400"/>
              </a:spcAft>
              <a:buSzPct val="100000"/>
            </a:pPr>
            <a:r>
              <a:rPr lang="en-US" sz="2400" dirty="0" smtClean="0">
                <a:solidFill>
                  <a:srgbClr val="000000"/>
                </a:solidFill>
                <a:latin typeface="HP Simplified" pitchFamily="34" charset="0"/>
                <a:cs typeface="HP Simplified" pitchFamily="34" charset="0"/>
              </a:rPr>
              <a:t>Axiomatic approach to nonlinear circuits </a:t>
            </a:r>
          </a:p>
          <a:p>
            <a:pPr defTabSz="430213">
              <a:spcAft>
                <a:spcPts val="400"/>
              </a:spcAft>
              <a:buSzPct val="100000"/>
            </a:pPr>
            <a:r>
              <a:rPr lang="en-US" sz="2400" dirty="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Measure with voltmeter </a:t>
            </a:r>
            <a:r>
              <a:rPr lang="en-US" sz="2000" dirty="0">
                <a:solidFill>
                  <a:srgbClr val="000000"/>
                </a:solidFill>
                <a:latin typeface="HP Simplified" pitchFamily="34" charset="0"/>
                <a:cs typeface="HP Simplified" pitchFamily="34" charset="0"/>
              </a:rPr>
              <a:t>and ammeter 	</a:t>
            </a:r>
            <a:r>
              <a:rPr lang="en-US" sz="2000" u="sng" dirty="0">
                <a:solidFill>
                  <a:srgbClr val="000000"/>
                </a:solidFill>
                <a:latin typeface="HP Simplified" pitchFamily="34" charset="0"/>
                <a:cs typeface="HP Simplified" pitchFamily="34" charset="0"/>
              </a:rPr>
              <a:t>Defined</a:t>
            </a:r>
            <a:r>
              <a:rPr lang="en-US" sz="2000" dirty="0">
                <a:solidFill>
                  <a:srgbClr val="000000"/>
                </a:solidFill>
                <a:latin typeface="HP Simplified" pitchFamily="34" charset="0"/>
                <a:cs typeface="HP Simplified" pitchFamily="34" charset="0"/>
              </a:rPr>
              <a:t> flux and </a:t>
            </a:r>
            <a:r>
              <a:rPr lang="en-US" sz="2000" dirty="0" smtClean="0">
                <a:solidFill>
                  <a:srgbClr val="000000"/>
                </a:solidFill>
                <a:latin typeface="HP Simplified" pitchFamily="34" charset="0"/>
                <a:cs typeface="HP Simplified" pitchFamily="34" charset="0"/>
              </a:rPr>
              <a:t>charge as time integrals</a:t>
            </a:r>
            <a:endParaRPr lang="en-US" sz="2000" dirty="0">
              <a:solidFill>
                <a:srgbClr val="000000"/>
              </a:solidFill>
              <a:latin typeface="HP Simplified" pitchFamily="34" charset="0"/>
              <a:cs typeface="HP Simplified" pitchFamily="34" charset="0"/>
            </a:endParaRPr>
          </a:p>
          <a:p>
            <a:pPr defTabSz="430213">
              <a:spcAft>
                <a:spcPts val="400"/>
              </a:spcAft>
              <a:buSzPct val="100000"/>
            </a:pPr>
            <a:r>
              <a:rPr lang="en-US" sz="2000" dirty="0" smtClean="0">
                <a:solidFill>
                  <a:srgbClr val="000000"/>
                </a:solidFill>
                <a:latin typeface="HP Simplified" pitchFamily="34" charset="0"/>
                <a:cs typeface="HP Simplified" pitchFamily="34" charset="0"/>
              </a:rPr>
              <a:t>	Derived </a:t>
            </a:r>
            <a:r>
              <a:rPr lang="en-US" sz="2000" dirty="0">
                <a:solidFill>
                  <a:srgbClr val="000000"/>
                </a:solidFill>
                <a:latin typeface="HP Simplified" pitchFamily="34" charset="0"/>
                <a:cs typeface="HP Simplified" pitchFamily="34" charset="0"/>
              </a:rPr>
              <a:t>everything else for the general case</a:t>
            </a:r>
          </a:p>
          <a:p>
            <a:pPr marL="0" defTabSz="430213">
              <a:spcAft>
                <a:spcPts val="400"/>
              </a:spcAft>
              <a:buSzPct val="100000"/>
            </a:pPr>
            <a:r>
              <a:rPr lang="en-US" sz="2000" dirty="0" smtClean="0">
                <a:solidFill>
                  <a:srgbClr val="000000"/>
                </a:solidFill>
                <a:latin typeface="HP Simplified" pitchFamily="34" charset="0"/>
                <a:cs typeface="HP Simplified" pitchFamily="34" charset="0"/>
              </a:rPr>
              <a:t>	No particles or fields, </a:t>
            </a:r>
            <a:r>
              <a:rPr lang="en-US" sz="2000" u="sng" dirty="0" smtClean="0">
                <a:solidFill>
                  <a:srgbClr val="000000"/>
                </a:solidFill>
                <a:latin typeface="HP Simplified" pitchFamily="34" charset="0"/>
                <a:cs typeface="HP Simplified" pitchFamily="34" charset="0"/>
              </a:rPr>
              <a:t>independent of physics</a:t>
            </a:r>
          </a:p>
          <a:p>
            <a:pPr marL="0" defTabSz="430213">
              <a:spcAft>
                <a:spcPts val="400"/>
              </a:spcAft>
              <a:buSzPct val="100000"/>
            </a:pPr>
            <a:r>
              <a:rPr lang="en-US" sz="2000" dirty="0">
                <a:solidFill>
                  <a:srgbClr val="000000"/>
                </a:solidFill>
                <a:latin typeface="HP Simplified" pitchFamily="34" charset="0"/>
                <a:cs typeface="HP Simplified" pitchFamily="34" charset="0"/>
              </a:rPr>
              <a:t>	</a:t>
            </a:r>
            <a:r>
              <a:rPr lang="en-US" sz="2000" dirty="0" smtClean="0">
                <a:solidFill>
                  <a:srgbClr val="000000"/>
                </a:solidFill>
                <a:latin typeface="HP Simplified" pitchFamily="34" charset="0"/>
                <a:cs typeface="HP Simplified" pitchFamily="34" charset="0"/>
              </a:rPr>
              <a:t>Contains physics concepts as a subset</a:t>
            </a:r>
          </a:p>
          <a:p>
            <a:pPr marL="0" defTabSz="430213">
              <a:spcAft>
                <a:spcPts val="400"/>
              </a:spcAft>
              <a:buSzPct val="100000"/>
            </a:pPr>
            <a:r>
              <a:rPr lang="en-US" sz="2400" dirty="0" smtClean="0">
                <a:solidFill>
                  <a:srgbClr val="000000"/>
                </a:solidFill>
                <a:latin typeface="HP Simplified" pitchFamily="34" charset="0"/>
                <a:cs typeface="HP Simplified" pitchFamily="34" charset="0"/>
              </a:rPr>
              <a:t>Largely ignored for 47 years</a:t>
            </a:r>
          </a:p>
          <a:p>
            <a:pPr marL="0" defTabSz="430213">
              <a:spcAft>
                <a:spcPts val="400"/>
              </a:spcAft>
              <a:buSzPct val="100000"/>
            </a:pPr>
            <a:r>
              <a:rPr lang="en-US" sz="2400" dirty="0" smtClean="0">
                <a:solidFill>
                  <a:srgbClr val="000000"/>
                </a:solidFill>
                <a:latin typeface="HP Simplified" pitchFamily="34" charset="0"/>
                <a:cs typeface="HP Simplified" pitchFamily="34" charset="0"/>
              </a:rPr>
              <a:t>Community </a:t>
            </a:r>
            <a:r>
              <a:rPr lang="en-US" sz="2400" u="sng" dirty="0" smtClean="0">
                <a:solidFill>
                  <a:srgbClr val="000000"/>
                </a:solidFill>
                <a:latin typeface="HP Simplified" pitchFamily="34" charset="0"/>
                <a:cs typeface="HP Simplified" pitchFamily="34" charset="0"/>
              </a:rPr>
              <a:t>avoided</a:t>
            </a:r>
            <a:r>
              <a:rPr lang="en-US" sz="2400" dirty="0" smtClean="0">
                <a:solidFill>
                  <a:srgbClr val="000000"/>
                </a:solidFill>
                <a:latin typeface="HP Simplified" pitchFamily="34" charset="0"/>
                <a:cs typeface="HP Simplified" pitchFamily="34" charset="0"/>
              </a:rPr>
              <a:t> nonlinearity</a:t>
            </a:r>
          </a:p>
        </p:txBody>
      </p:sp>
    </p:spTree>
    <p:extLst>
      <p:ext uri="{BB962C8B-B14F-4D97-AF65-F5344CB8AC3E}">
        <p14:creationId xmlns:p14="http://schemas.microsoft.com/office/powerpoint/2010/main" val="168452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1427" y="387296"/>
            <a:ext cx="8417392" cy="1354217"/>
          </a:xfrm>
          <a:prstGeom prst="rect">
            <a:avLst/>
          </a:prstGeom>
          <a:noFill/>
        </p:spPr>
        <p:txBody>
          <a:bodyPr wrap="square" rtlCol="0">
            <a:spAutoFit/>
          </a:bodyPr>
          <a:lstStyle/>
          <a:p>
            <a:r>
              <a:rPr lang="en-US" sz="2400" b="1" dirty="0"/>
              <a:t>The Chua Lectures: </a:t>
            </a:r>
            <a:r>
              <a:rPr lang="en-US" sz="2400" b="1" dirty="0" smtClean="0"/>
              <a:t> A </a:t>
            </a:r>
            <a:r>
              <a:rPr lang="en-US" sz="2400" b="1" dirty="0"/>
              <a:t>12-Part Series with </a:t>
            </a:r>
            <a:r>
              <a:rPr lang="en-US" sz="2400" b="1" dirty="0" smtClean="0"/>
              <a:t>HPE </a:t>
            </a:r>
            <a:r>
              <a:rPr lang="en-US" sz="2400" b="1" dirty="0"/>
              <a:t>Labs</a:t>
            </a:r>
          </a:p>
          <a:p>
            <a:r>
              <a:rPr lang="en-US" sz="2000" dirty="0"/>
              <a:t>From </a:t>
            </a:r>
            <a:r>
              <a:rPr lang="en-US" sz="2000" dirty="0" err="1"/>
              <a:t>Memristors</a:t>
            </a:r>
            <a:r>
              <a:rPr lang="en-US" sz="2000" dirty="0"/>
              <a:t> and Cellular Nonlinear Networks to the Edge of </a:t>
            </a:r>
            <a:r>
              <a:rPr lang="en-US" sz="2000" dirty="0" smtClean="0"/>
              <a:t>Chaos</a:t>
            </a:r>
          </a:p>
          <a:p>
            <a:r>
              <a:rPr lang="en-US" u="sng" dirty="0">
                <a:solidFill>
                  <a:srgbClr val="0070C0"/>
                </a:solidFill>
                <a:hlinkClick r:id="rId2"/>
              </a:rPr>
              <a:t>https://www.youtube.com/playlist?list=PLtS6YX0YOX4eAQ6IrOZSta3xjRXzpcXyi</a:t>
            </a:r>
            <a:endParaRPr lang="en-US" dirty="0">
              <a:solidFill>
                <a:srgbClr val="0070C0"/>
              </a:solidFill>
            </a:endParaRPr>
          </a:p>
          <a:p>
            <a:r>
              <a:rPr lang="en-US" sz="2000" dirty="0" smtClean="0"/>
              <a:t>        or enter “The Chua Lectures” into your favorite browser</a:t>
            </a:r>
          </a:p>
        </p:txBody>
      </p:sp>
      <p:sp>
        <p:nvSpPr>
          <p:cNvPr id="6" name="TextBox 5"/>
          <p:cNvSpPr txBox="1"/>
          <p:nvPr/>
        </p:nvSpPr>
        <p:spPr>
          <a:xfrm>
            <a:off x="246426" y="1826746"/>
            <a:ext cx="4466516" cy="2811026"/>
          </a:xfrm>
          <a:prstGeom prst="rect">
            <a:avLst/>
          </a:prstGeom>
          <a:noFill/>
        </p:spPr>
        <p:txBody>
          <a:bodyPr wrap="square" rtlCol="0">
            <a:spAutoFit/>
          </a:bodyPr>
          <a:lstStyle/>
          <a:p>
            <a:pPr defTabSz="430213">
              <a:spcAft>
                <a:spcPts val="400"/>
              </a:spcAft>
              <a:buSzPct val="100000"/>
            </a:pPr>
            <a:r>
              <a:rPr lang="en-US" sz="2000" dirty="0"/>
              <a:t>‘Linearize then analyze’ is </a:t>
            </a:r>
            <a:r>
              <a:rPr lang="en-US" sz="2000" dirty="0" smtClean="0"/>
              <a:t>not valid </a:t>
            </a:r>
            <a:r>
              <a:rPr lang="en-US" sz="2000" dirty="0"/>
              <a:t>for understanding </a:t>
            </a:r>
            <a:r>
              <a:rPr lang="en-US" sz="2000" dirty="0" err="1"/>
              <a:t>nanodevices</a:t>
            </a:r>
            <a:r>
              <a:rPr lang="en-US" sz="2000" dirty="0"/>
              <a:t> or neurons – a </a:t>
            </a:r>
            <a:r>
              <a:rPr lang="en-US" sz="2000" dirty="0" smtClean="0"/>
              <a:t>nonlinear dynamical </a:t>
            </a:r>
            <a:r>
              <a:rPr lang="en-US" sz="2000" dirty="0"/>
              <a:t>theory of </a:t>
            </a:r>
            <a:r>
              <a:rPr lang="en-US" sz="2000" dirty="0" smtClean="0"/>
              <a:t>electronic circuits </a:t>
            </a:r>
            <a:r>
              <a:rPr lang="en-US" sz="2000" dirty="0"/>
              <a:t>is needed, and was developed </a:t>
            </a:r>
            <a:r>
              <a:rPr lang="en-US" sz="2000" dirty="0" smtClean="0"/>
              <a:t>35 years ago!</a:t>
            </a:r>
          </a:p>
          <a:p>
            <a:pPr defTabSz="430213">
              <a:spcAft>
                <a:spcPts val="400"/>
              </a:spcAft>
              <a:buSzPct val="100000"/>
            </a:pPr>
            <a:endParaRPr lang="en-US" sz="1000" dirty="0"/>
          </a:p>
          <a:p>
            <a:pPr defTabSz="430213">
              <a:spcAft>
                <a:spcPts val="400"/>
              </a:spcAft>
              <a:buSzPct val="100000"/>
            </a:pPr>
            <a:r>
              <a:rPr lang="en-US" sz="2000" dirty="0" smtClean="0"/>
              <a:t>Chua has done for </a:t>
            </a:r>
            <a:r>
              <a:rPr lang="en-US" sz="2000" dirty="0" err="1" smtClean="0"/>
              <a:t>Kirchoff’s</a:t>
            </a:r>
            <a:r>
              <a:rPr lang="en-US" sz="2000" dirty="0" smtClean="0"/>
              <a:t> Laws what Hamilton and Einstein did for Newton’s Laws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943" y="2097532"/>
            <a:ext cx="3777305" cy="2646002"/>
          </a:xfrm>
          <a:prstGeom prst="rect">
            <a:avLst/>
          </a:prstGeom>
        </p:spPr>
      </p:pic>
    </p:spTree>
    <p:extLst>
      <p:ext uri="{BB962C8B-B14F-4D97-AF65-F5344CB8AC3E}">
        <p14:creationId xmlns:p14="http://schemas.microsoft.com/office/powerpoint/2010/main" val="22951364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P Simplified" panose="020B0604020204020204" pitchFamily="34" charset="0"/>
              </a:rPr>
              <a:t>Structure</a:t>
            </a:r>
            <a:r>
              <a:rPr lang="en-US" dirty="0" smtClean="0"/>
              <a:t> of a Neuromorphic Computing Program</a:t>
            </a:r>
            <a:endParaRPr lang="en-US" dirty="0"/>
          </a:p>
        </p:txBody>
      </p:sp>
      <p:sp>
        <p:nvSpPr>
          <p:cNvPr id="3" name="Slide Number Placeholder 2"/>
          <p:cNvSpPr>
            <a:spLocks noGrp="1"/>
          </p:cNvSpPr>
          <p:nvPr>
            <p:ph type="sldNum" sz="quarter" idx="12"/>
          </p:nvPr>
        </p:nvSpPr>
        <p:spPr/>
        <p:txBody>
          <a:bodyPr/>
          <a:lstStyle/>
          <a:p>
            <a:fld id="{00DE720E-C72B-42F0-AD69-52D60E3C605E}" type="slidenum">
              <a:rPr lang="en-US" smtClean="0">
                <a:solidFill>
                  <a:srgbClr val="E5E8E8">
                    <a:lumMod val="75000"/>
                  </a:srgbClr>
                </a:solidFill>
              </a:rPr>
              <a:pPr/>
              <a:t>8</a:t>
            </a:fld>
            <a:endParaRPr lang="en-US" dirty="0">
              <a:solidFill>
                <a:srgbClr val="E5E8E8">
                  <a:lumMod val="75000"/>
                </a:srgbClr>
              </a:solidFill>
            </a:endParaRPr>
          </a:p>
        </p:txBody>
      </p:sp>
      <p:sp>
        <p:nvSpPr>
          <p:cNvPr id="5" name="TextBox 4"/>
          <p:cNvSpPr txBox="1"/>
          <p:nvPr/>
        </p:nvSpPr>
        <p:spPr>
          <a:xfrm>
            <a:off x="387350" y="1028700"/>
            <a:ext cx="8189407" cy="3170099"/>
          </a:xfrm>
          <a:prstGeom prst="rect">
            <a:avLst/>
          </a:prstGeom>
          <a:noFill/>
        </p:spPr>
        <p:txBody>
          <a:bodyPr wrap="square" rtlCol="0">
            <a:spAutoFit/>
          </a:bodyPr>
          <a:lstStyle/>
          <a:p>
            <a:pPr marL="0" defTabSz="430213">
              <a:spcAft>
                <a:spcPts val="400"/>
              </a:spcAft>
              <a:buSzPct val="100000"/>
            </a:pPr>
            <a:r>
              <a:rPr lang="en-US" sz="2800" dirty="0" smtClean="0">
                <a:solidFill>
                  <a:srgbClr val="000000"/>
                </a:solidFill>
                <a:latin typeface="HP Simplified" pitchFamily="34" charset="0"/>
                <a:cs typeface="HP Simplified" pitchFamily="34" charset="0"/>
              </a:rPr>
              <a:t>Example: Chinese Brain-Inspired Computing Research </a:t>
            </a:r>
          </a:p>
          <a:p>
            <a:pPr marL="0" defTabSz="430213">
              <a:spcAft>
                <a:spcPts val="400"/>
              </a:spcAft>
              <a:buSzPct val="100000"/>
            </a:pPr>
            <a:r>
              <a:rPr lang="en-US" sz="2400" dirty="0" smtClean="0">
                <a:solidFill>
                  <a:srgbClr val="000000"/>
                </a:solidFill>
                <a:latin typeface="HP Simplified" pitchFamily="34" charset="0"/>
                <a:cs typeface="HP Simplified" pitchFamily="34" charset="0"/>
              </a:rPr>
              <a:t>	Tsinghua University: </a:t>
            </a:r>
          </a:p>
          <a:p>
            <a:pPr marL="0" defTabSz="430213">
              <a:spcAft>
                <a:spcPts val="400"/>
              </a:spcAft>
              <a:buSzPct val="100000"/>
            </a:pPr>
            <a:r>
              <a:rPr lang="en-US" sz="2800" dirty="0">
                <a:solidFill>
                  <a:srgbClr val="000000"/>
                </a:solidFill>
                <a:latin typeface="HP Simplified" pitchFamily="34" charset="0"/>
                <a:cs typeface="HP Simplified" pitchFamily="34" charset="0"/>
              </a:rPr>
              <a:t>	</a:t>
            </a:r>
            <a:r>
              <a:rPr lang="en-US" sz="2800" dirty="0" smtClean="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Operating for over three years</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35 faculty from seven departments in eight groups</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Well conceived, led and funded (internally by Tsinghua)</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Already </a:t>
            </a:r>
            <a:r>
              <a:rPr lang="en-US" sz="2400" dirty="0" err="1" smtClean="0">
                <a:solidFill>
                  <a:srgbClr val="000000"/>
                </a:solidFill>
                <a:latin typeface="HP Simplified" pitchFamily="34" charset="0"/>
                <a:cs typeface="HP Simplified" pitchFamily="34" charset="0"/>
              </a:rPr>
              <a:t>fabbed</a:t>
            </a:r>
            <a:r>
              <a:rPr lang="en-US" sz="2400" dirty="0" smtClean="0">
                <a:solidFill>
                  <a:srgbClr val="000000"/>
                </a:solidFill>
                <a:latin typeface="HP Simplified" pitchFamily="34" charset="0"/>
                <a:cs typeface="HP Simplified" pitchFamily="34" charset="0"/>
              </a:rPr>
              <a:t> two chips with a third taped out</a:t>
            </a:r>
          </a:p>
          <a:p>
            <a:pPr marL="0" defTabSz="430213">
              <a:spcAft>
                <a:spcPts val="400"/>
              </a:spcAft>
              <a:buSzPct val="100000"/>
            </a:pPr>
            <a:r>
              <a:rPr lang="en-US" sz="2400" dirty="0">
                <a:solidFill>
                  <a:srgbClr val="000000"/>
                </a:solidFill>
                <a:latin typeface="HP Simplified" pitchFamily="34" charset="0"/>
                <a:cs typeface="HP Simplified" pitchFamily="34" charset="0"/>
              </a:rPr>
              <a:t>	</a:t>
            </a:r>
            <a:r>
              <a:rPr lang="en-US" sz="2400" dirty="0" smtClean="0">
                <a:solidFill>
                  <a:srgbClr val="000000"/>
                </a:solidFill>
                <a:latin typeface="HP Simplified" pitchFamily="34" charset="0"/>
                <a:cs typeface="HP Simplified" pitchFamily="34" charset="0"/>
              </a:rPr>
              <a:t>	Planning to expand program internationally</a:t>
            </a:r>
            <a:endParaRPr lang="en-US" sz="2800" dirty="0" smtClean="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400995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0DE720E-C72B-42F0-AD69-52D60E3C605E}" type="slidenum">
              <a:rPr lang="en-US" smtClean="0">
                <a:solidFill>
                  <a:srgbClr val="E5E8E8">
                    <a:lumMod val="75000"/>
                  </a:srgbClr>
                </a:solidFill>
              </a:rPr>
              <a:pPr/>
              <a:t>9</a:t>
            </a:fld>
            <a:endParaRPr lang="en-US" dirty="0">
              <a:solidFill>
                <a:srgbClr val="E5E8E8">
                  <a:lumMod val="75000"/>
                </a:srgbClr>
              </a:solidFill>
            </a:endParaRPr>
          </a:p>
        </p:txBody>
      </p:sp>
      <p:pic>
        <p:nvPicPr>
          <p:cNvPr id="6" name="Picture 5"/>
          <p:cNvPicPr>
            <a:picLocks noChangeAspect="1"/>
          </p:cNvPicPr>
          <p:nvPr/>
        </p:nvPicPr>
        <p:blipFill>
          <a:blip r:embed="rId2"/>
          <a:stretch>
            <a:fillRect/>
          </a:stretch>
        </p:blipFill>
        <p:spPr>
          <a:xfrm>
            <a:off x="879230" y="747214"/>
            <a:ext cx="6015851" cy="4150412"/>
          </a:xfrm>
          <a:prstGeom prst="rect">
            <a:avLst/>
          </a:prstGeom>
        </p:spPr>
      </p:pic>
      <p:sp>
        <p:nvSpPr>
          <p:cNvPr id="8" name="Title 1"/>
          <p:cNvSpPr txBox="1">
            <a:spLocks/>
          </p:cNvSpPr>
          <p:nvPr/>
        </p:nvSpPr>
        <p:spPr bwMode="black">
          <a:xfrm>
            <a:off x="476712" y="383905"/>
            <a:ext cx="4477126" cy="430887"/>
          </a:xfrm>
          <a:prstGeom prst="rect">
            <a:avLst/>
          </a:prstGeom>
          <a:ln>
            <a:noFill/>
          </a:ln>
        </p:spPr>
        <p:txBody>
          <a:bodyPr vert="horz" wrap="square" lIns="0" tIns="0" rIns="0" bIns="0" rtlCol="0" anchor="t" anchorCtr="0">
            <a:noAutofit/>
          </a:bodyPr>
          <a:lst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a:lstStyle>
          <a:p>
            <a:r>
              <a:rPr lang="en-US" sz="2100" dirty="0" smtClean="0"/>
              <a:t>Review of CIBCR, Tsinghua U.</a:t>
            </a:r>
            <a:endParaRPr lang="en-US" sz="2100" dirty="0"/>
          </a:p>
        </p:txBody>
      </p:sp>
      <p:sp>
        <p:nvSpPr>
          <p:cNvPr id="2" name="Oval 1"/>
          <p:cNvSpPr/>
          <p:nvPr/>
        </p:nvSpPr>
        <p:spPr bwMode="ltGray">
          <a:xfrm>
            <a:off x="1210033" y="1212476"/>
            <a:ext cx="1863176" cy="2681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smtClean="0"/>
          </a:p>
        </p:txBody>
      </p:sp>
      <p:sp>
        <p:nvSpPr>
          <p:cNvPr id="5" name="TextBox 4"/>
          <p:cNvSpPr txBox="1"/>
          <p:nvPr/>
        </p:nvSpPr>
        <p:spPr>
          <a:xfrm>
            <a:off x="5324726" y="244780"/>
            <a:ext cx="4190162" cy="1703290"/>
          </a:xfrm>
          <a:prstGeom prst="rect">
            <a:avLst/>
          </a:prstGeom>
          <a:noFill/>
        </p:spPr>
        <p:txBody>
          <a:bodyPr wrap="none" lIns="0" tIns="0" rIns="0" bIns="0" rtlCol="0">
            <a:noAutofit/>
          </a:bodyPr>
          <a:lstStyle/>
          <a:p>
            <a:endParaRPr lang="en-US" sz="1400" dirty="0"/>
          </a:p>
          <a:p>
            <a:r>
              <a:rPr lang="en-US" sz="1400" dirty="0" smtClean="0"/>
              <a:t>Song</a:t>
            </a:r>
            <a:r>
              <a:rPr lang="en-US" sz="1400" dirty="0"/>
              <a:t>, S., Miller, K., Abbott, L.F.* (2000) </a:t>
            </a:r>
            <a:endParaRPr lang="en-US" sz="1400" dirty="0" smtClean="0"/>
          </a:p>
          <a:p>
            <a:r>
              <a:rPr lang="en-US" sz="1400" dirty="0" smtClean="0"/>
              <a:t>Competitive </a:t>
            </a:r>
            <a:r>
              <a:rPr lang="en-US" sz="1400" dirty="0" err="1"/>
              <a:t>Hebbian</a:t>
            </a:r>
            <a:r>
              <a:rPr lang="en-US" sz="1400" dirty="0"/>
              <a:t> learning through </a:t>
            </a:r>
            <a:endParaRPr lang="en-US" sz="1400" dirty="0" smtClean="0"/>
          </a:p>
          <a:p>
            <a:r>
              <a:rPr lang="en-US" sz="1400" dirty="0" smtClean="0"/>
              <a:t>spike-timing-dependent </a:t>
            </a:r>
            <a:r>
              <a:rPr lang="en-US" sz="1400" dirty="0"/>
              <a:t>synaptic plasticity. </a:t>
            </a:r>
            <a:endParaRPr lang="en-US" sz="1400" dirty="0" smtClean="0"/>
          </a:p>
          <a:p>
            <a:r>
              <a:rPr lang="en-US" sz="1400" b="1" dirty="0" smtClean="0"/>
              <a:t>Nature </a:t>
            </a:r>
            <a:r>
              <a:rPr lang="en-US" sz="1400" b="1" dirty="0"/>
              <a:t>Neuroscience,</a:t>
            </a:r>
            <a:r>
              <a:rPr lang="en-US" sz="1400" dirty="0"/>
              <a:t>3:919-926. </a:t>
            </a:r>
            <a:endParaRPr lang="en-US" sz="1400" dirty="0" smtClean="0"/>
          </a:p>
          <a:p>
            <a:r>
              <a:rPr lang="en-US" sz="1400" dirty="0"/>
              <a:t> </a:t>
            </a:r>
            <a:r>
              <a:rPr lang="en-US" sz="1400" dirty="0" smtClean="0"/>
              <a:t>                           (</a:t>
            </a:r>
            <a:r>
              <a:rPr lang="en-US" sz="1400" dirty="0"/>
              <a:t>cited 1469 times)</a:t>
            </a:r>
          </a:p>
        </p:txBody>
      </p:sp>
    </p:spTree>
    <p:extLst>
      <p:ext uri="{BB962C8B-B14F-4D97-AF65-F5344CB8AC3E}">
        <p14:creationId xmlns:p14="http://schemas.microsoft.com/office/powerpoint/2010/main" val="26874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IMING" val="|79.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mu3faQuZU6OhEyi6hOK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93zXgyPY0KPIcyfeceG0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FxEoRT7jkKKIr5dN40w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HV1dUZuqESSkAHDeOcU1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wWOmiUgOw0KfTbVbxD0ZEw"/>
</p:tagLst>
</file>

<file path=ppt/tags/tag9.xml><?xml version="1.0" encoding="utf-8"?>
<p:tagLst xmlns:a="http://schemas.openxmlformats.org/drawingml/2006/main" xmlns:r="http://schemas.openxmlformats.org/officeDocument/2006/relationships" xmlns:p="http://schemas.openxmlformats.org/presentationml/2006/main">
  <p:tag name="TIMING" val="|41.3"/>
</p:tagLst>
</file>

<file path=ppt/theme/theme1.xml><?xml version="1.0" encoding="utf-8"?>
<a:theme xmlns:a="http://schemas.openxmlformats.org/drawingml/2006/main" name="Title with content">
  <a:themeElements>
    <a:clrScheme name="Custom 6">
      <a:dk1>
        <a:sysClr val="windowText" lastClr="000000"/>
      </a:dk1>
      <a:lt1>
        <a:sysClr val="window" lastClr="FFFFFF"/>
      </a:lt1>
      <a:dk2>
        <a:srgbClr val="0096D6"/>
      </a:dk2>
      <a:lt2>
        <a:srgbClr val="DFE4E4"/>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accent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1_Title with content">
  <a:themeElements>
    <a:clrScheme name="Custom 6">
      <a:dk1>
        <a:sysClr val="windowText" lastClr="000000"/>
      </a:dk1>
      <a:lt1>
        <a:sysClr val="window" lastClr="FFFFFF"/>
      </a:lt1>
      <a:dk2>
        <a:srgbClr val="0096D6"/>
      </a:dk2>
      <a:lt2>
        <a:srgbClr val="DFE4E4"/>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HP_PPT_Standard_template_16x9_Jan2013">
  <a:themeElements>
    <a:clrScheme name="Custom 2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4.xml><?xml version="1.0" encoding="utf-8"?>
<a:theme xmlns:a="http://schemas.openxmlformats.org/drawingml/2006/main" name="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5.xml><?xml version="1.0" encoding="utf-8"?>
<a:theme xmlns:a="http://schemas.openxmlformats.org/drawingml/2006/main" name="1_HPE_Standard_Arial_16x9_v2">
  <a:themeElements>
    <a:clrScheme name="HPE">
      <a:dk1>
        <a:sysClr val="windowText" lastClr="000000"/>
      </a:dk1>
      <a:lt1>
        <a:sysClr val="window" lastClr="FFFFFF"/>
      </a:lt1>
      <a:dk2>
        <a:srgbClr val="425563"/>
      </a:dk2>
      <a:lt2>
        <a:srgbClr val="C6C9CA"/>
      </a:lt2>
      <a:accent1>
        <a:srgbClr val="425563"/>
      </a:accent1>
      <a:accent2>
        <a:srgbClr val="2AD2C9"/>
      </a:accent2>
      <a:accent3>
        <a:srgbClr val="FF8D6D"/>
      </a:accent3>
      <a:accent4>
        <a:srgbClr val="5B4767"/>
      </a:accent4>
      <a:accent5>
        <a:srgbClr val="617D78"/>
      </a:accent5>
      <a:accent6>
        <a:srgbClr val="C6C9CA"/>
      </a:accent6>
      <a:hlink>
        <a:srgbClr val="617D78"/>
      </a:hlink>
      <a:folHlink>
        <a:srgbClr val="8787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0|179|136">
      <a:srgbClr val="00B388"/>
    </a:custClr>
    <a:custClr name="135|123|117">
      <a:srgbClr val="877B75"/>
    </a:custClr>
    <a:custClr name="135|135|135">
      <a:srgbClr val="878787"/>
    </a:custClr>
  </a:custClrLst>
  <a:extLst>
    <a:ext uri="{05A4C25C-085E-4340-85A3-A5531E510DB2}">
      <thm15:themeFamily xmlns:thm15="http://schemas.microsoft.com/office/thememl/2012/main" name="HPE_Standard_Arial_16x9.potx" id="{21F84462-1C9F-438F-A772-0EBAD7B3BCD8}" vid="{077F0EBE-C80C-4B61-8BF1-0309CF31637A}"/>
    </a:ext>
  </a:extLst>
</a:theme>
</file>

<file path=ppt/theme/theme6.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56485</TotalTime>
  <Words>2329</Words>
  <Application>Microsoft Office PowerPoint</Application>
  <PresentationFormat>On-screen Show (16:9)</PresentationFormat>
  <Paragraphs>453</Paragraphs>
  <Slides>36</Slides>
  <Notes>6</Notes>
  <HiddenSlides>0</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5</vt:i4>
      </vt:variant>
      <vt:variant>
        <vt:lpstr>Slide Titles</vt:lpstr>
      </vt:variant>
      <vt:variant>
        <vt:i4>36</vt:i4>
      </vt:variant>
    </vt:vector>
  </HeadingPairs>
  <TitlesOfParts>
    <vt:vector size="59" baseType="lpstr">
      <vt:lpstr>Gulim</vt:lpstr>
      <vt:lpstr>ＭＳ Ｐゴシック</vt:lpstr>
      <vt:lpstr>宋体</vt:lpstr>
      <vt:lpstr>Arial</vt:lpstr>
      <vt:lpstr>Calibri</vt:lpstr>
      <vt:lpstr>Futura Bk</vt:lpstr>
      <vt:lpstr>Helvetica</vt:lpstr>
      <vt:lpstr>HP Simplified</vt:lpstr>
      <vt:lpstr>Lucida Grande</vt:lpstr>
      <vt:lpstr>Metric</vt:lpstr>
      <vt:lpstr>Myriad Pro</vt:lpstr>
      <vt:lpstr>Times New Roman</vt:lpstr>
      <vt:lpstr>Wingdings</vt:lpstr>
      <vt:lpstr>Title with content</vt:lpstr>
      <vt:lpstr>1_Title with content</vt:lpstr>
      <vt:lpstr>HP_PPT_Standard_template_16x9_Jan2013</vt:lpstr>
      <vt:lpstr>HPE_Standard_Arial_16x9_v2</vt:lpstr>
      <vt:lpstr>1_HPE_Standard_Arial_16x9_v2</vt:lpstr>
      <vt:lpstr>think-cell Slide</vt:lpstr>
      <vt:lpstr>Equation</vt:lpstr>
      <vt:lpstr>CorelDRAW</vt:lpstr>
      <vt:lpstr>SPW 8.0 Graph</vt:lpstr>
      <vt:lpstr>Graph</vt:lpstr>
      <vt:lpstr>A Nanotechnology-Inspired Grand Challenge  for Future Computing</vt:lpstr>
      <vt:lpstr>Outline</vt:lpstr>
      <vt:lpstr>The “Sensible Machine” response to OSTP RFI</vt:lpstr>
      <vt:lpstr>PowerPoint Presentation</vt:lpstr>
      <vt:lpstr>An apparent contradiction:  A model in power efficiency!</vt:lpstr>
      <vt:lpstr>Leon Chua:  the Father of Nonlinear Network Theory</vt:lpstr>
      <vt:lpstr>PowerPoint Presentation</vt:lpstr>
      <vt:lpstr>Structure of a Neuromorphic Computing Program</vt:lpstr>
      <vt:lpstr>PowerPoint Presentation</vt:lpstr>
      <vt:lpstr>Structure of a US Neuromorphic Computing Program</vt:lpstr>
      <vt:lpstr>A New Platform Architecture </vt:lpstr>
      <vt:lpstr>PowerPoint Presentation</vt:lpstr>
      <vt:lpstr>Accelerates many operations:  FT, Metropolis-Hastings, Simulated Annealing. 3-4 orders of magnitude speed-up for certain (restricted but important) applications   </vt:lpstr>
      <vt:lpstr>Integration of Memristors + NMOS (1T1R crosssbar</vt:lpstr>
      <vt:lpstr>An actual memristor crossbar is non-ideal </vt:lpstr>
      <vt:lpstr>Potentially significant increase in speed and efficiency</vt:lpstr>
      <vt:lpstr>PowerPoint Presentation</vt:lpstr>
      <vt:lpstr>PowerPoint Presentation</vt:lpstr>
      <vt:lpstr>Memristors have ‘pinched’ hysteresis loops</vt:lpstr>
      <vt:lpstr>PowerPoint Presentation</vt:lpstr>
      <vt:lpstr>PowerPoint Presentation</vt:lpstr>
      <vt:lpstr>PowerPoint Presentation</vt:lpstr>
      <vt:lpstr>PowerPoint Presentation</vt:lpstr>
      <vt:lpstr>Getting nanoscale chemical resolution: STXM at the ALS</vt:lpstr>
      <vt:lpstr>X-ray spectromicroscopy and TEM of TiO2 NV memristor</vt:lpstr>
      <vt:lpstr>PowerPoint Presentation</vt:lpstr>
      <vt:lpstr>Ramifications of the X-ray characterization</vt:lpstr>
      <vt:lpstr>PowerPoint Presentation</vt:lpstr>
      <vt:lpstr>PowerPoint Presentation</vt:lpstr>
      <vt:lpstr>PowerPoint Presentation</vt:lpstr>
      <vt:lpstr>PowerPoint Presentation</vt:lpstr>
      <vt:lpstr>PowerPoint Presentation</vt:lpstr>
      <vt:lpstr>PowerPoint Presentation</vt:lpstr>
      <vt:lpstr>Drove our research into phase transition materials/devices</vt:lpstr>
      <vt:lpstr>PowerPoint Presentation</vt:lpstr>
      <vt:lpstr>Acknowledgments</vt:lpstr>
    </vt:vector>
  </TitlesOfParts>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Lewington</dc:creator>
  <cp:lastModifiedBy>Williams, Stanley (HP Senior Fellow)</cp:lastModifiedBy>
  <cp:revision>1861</cp:revision>
  <cp:lastPrinted>2014-05-13T00:25:54Z</cp:lastPrinted>
  <dcterms:created xsi:type="dcterms:W3CDTF">2012-11-30T18:28:12Z</dcterms:created>
  <dcterms:modified xsi:type="dcterms:W3CDTF">2016-07-01T11:40:21Z</dcterms:modified>
</cp:coreProperties>
</file>